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omments/modernComment_100_0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1C_355D783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74" r:id="rId21"/>
    <p:sldId id="276" r:id="rId22"/>
    <p:sldId id="277" r:id="rId23"/>
    <p:sldId id="278" r:id="rId24"/>
    <p:sldId id="284" r:id="rId2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FontTx/>
      <a:buNone/>
      <a:defRPr kumimoji="0" sz="1800" b="0" i="0" u="none" strike="noStrike" cap="none" spc="0" normalizeH="0" baseline="0"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F95437-8239-60BC-AE37-C3EC3CF8F478}" name="신하영" initials="신" userId="S::shy8957@hanyang.ac.kr::a07c582e-7e93-41a6-bbdc-9e4cb928bd5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4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33BA23B1-9221-436E-865A-0063620EA4FD}" styleName="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CF821DB8-F4EB-4A41-A1BA-3FCAFE7338EE}" styleName="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12700" cap="flat">
              <a:noFill/>
              <a:miter/>
            </a:ln>
          </a:top>
          <a:bottom>
            <a:ln w="12700" cap="flat">
              <a:noFill/>
              <a:miter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/>
            </a:ln>
          </a:left>
          <a:right>
            <a:ln w="12700" cap="flat">
              <a:noFill/>
              <a:miter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/>
            </a:ln>
          </a:insideH>
          <a:insideV>
            <a:ln w="12700" cap="flat">
              <a:noFill/>
              <a:miter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3" autoAdjust="0"/>
    <p:restoredTop sz="95285" autoAdjust="0"/>
  </p:normalViewPr>
  <p:slideViewPr>
    <p:cSldViewPr snapToGrid="0" snapToObjects="1">
      <p:cViewPr>
        <p:scale>
          <a:sx n="100" d="100"/>
          <a:sy n="100" d="100"/>
        </p:scale>
        <p:origin x="677" y="-653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9E09F7-34B6-4DEA-8761-93BF3826F006}" authorId="{7AF95437-8239-60BC-AE37-C3EC3CF8F478}" created="2022-12-05T07:55:42.556">
    <pc:sldMkLst xmlns:pc="http://schemas.microsoft.com/office/powerpoint/2013/main/command">
      <pc:docMk/>
      <pc:sldMk cId="0" sldId="256"/>
    </pc:sldMkLst>
    <p188:txBody>
      <a:bodyPr/>
      <a:lstStyle/>
      <a:p>
        <a:r>
          <a:rPr lang="ko-KR" altLang="en-US"/>
          <a:t>[발표 및 시연]
장소 : 학연산클러스터 4층 IoT Room
시간 : 2022년 12월 6일 오후 3시 학연산클러스터 4층 IoT Room [교수님 강의시간]
* PPT에 포함되어야 하는 것
1. 동작영상
2. 과제 전반 수행 내용(코드)
  - 컬러센싱
  - 라인트래이싱
  - 알고리즘 : 점수 계산해서 왜 해당 경로로 이동하는가
    ( 점수 계산시 재방문 기준은 같은 좌표를 몇 번 방문 하는가 )
    ( 좌표 예시 : 배열기준 a[2][3] 방문 횟수 )
* 유의 사항
1. 실제로 시연할 예정
2. 발표하는 과정과 시연을 영상녹화 팀 별로 한 사람이 진행
* 추가 기간
화요일 오후 3시 ~ 수요일 오전 9시
[제출물]
기간 : 2022년 12월 11일 (일) 23:59 마감
1. 최종 편집 동영상 : PPT에 포함된 영상 or 추가 기간에 촬영한 영상 ( 점수가 높은 것으로 제출 )
  - 단 추가기간 하드코딩으로 주행 불가 ( 채점시, 코드와 실제주행 비교 )
2. 발표 및 시연 동영상
3. 소스코드
4. PPT 파일
5. 셀프채점표</a:t>
        </a:r>
      </a:p>
    </p188:txBody>
  </p188:cm>
</p188:cmLst>
</file>

<file path=ppt/comments/modernComment_11C_355D78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4EF12A-9AB1-49F0-86E8-139EF4AB0544}" authorId="{7AF95437-8239-60BC-AE37-C3EC3CF8F478}" created="2022-12-05T07:55:42.556">
    <pc:sldMkLst xmlns:pc="http://schemas.microsoft.com/office/powerpoint/2013/main/command">
      <pc:docMk/>
      <pc:sldMk cId="0" sldId="256"/>
    </pc:sldMkLst>
    <p188:txBody>
      <a:bodyPr/>
      <a:lstStyle/>
      <a:p>
        <a:r>
          <a:rPr lang="ko-KR" altLang="en-US"/>
          <a:t>[발표 및 시연]
장소 : 학연산클러스터 4층 IoT Room
시간 : 2022년 12월 6일 오후 3시 학연산클러스터 4층 IoT Room [교수님 강의시간]
* PPT에 포함되어야 하는 것
1. 동작영상
2. 과제 전반 수행 내용(코드)
  - 컬러센싱
  - 라인트래이싱
  - 알고리즘 : 점수 계산해서 왜 해당 경로로 이동하는가
    ( 점수 계산시 재방문 기준은 같은 좌표를 몇 번 방문 하는가 )
    ( 좌표 예시 : 배열기준 a[2][3] 방문 횟수 )
* 유의 사항
1. 실제로 시연할 예정
2. 발표하는 과정과 시연을 영상녹화 팀 별로 한 사람이 진행
* 추가 기간
화요일 오후 3시 ~ 수요일 오전 9시
[제출물]
기간 : 2022년 12월 11일 (일) 23:59 마감
1. 최종 편집 동영상 : PPT에 포함된 영상 or 추가 기간에 촬영한 영상 ( 점수가 높은 것으로 제출 )
  - 단 추가기간 하드코딩으로 주행 불가 ( 채점시, 코드와 실제주행 비교 )
2. 발표 및 시연 동영상
3. 소스코드
4. PPT 파일
5. 셀프채점표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 noTextEdi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어때요 점수 잘 나오쥬? ㅎ 하면서 넘기기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548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 noTextEdi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dirty="0"/>
              <a:t>1</a:t>
            </a:r>
            <a:r>
              <a:rPr lang="ko-KR" altLang="en-US" dirty="0"/>
              <a:t>단계 과제 문제 핵심은 최대점수탐색이다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컬러들을 다 인식하고 이동점까지 이동한 뒤에 출발지점까지 가는 것에 대해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테이블의 값을 직접 이동하면서 위쪽 혹은 왼쪽으로 이동할 때</a:t>
            </a:r>
            <a:r>
              <a:rPr lang="en-US" altLang="ko-KR" dirty="0"/>
              <a:t>, </a:t>
            </a:r>
            <a:r>
              <a:rPr lang="ko-KR" altLang="en-US" dirty="0"/>
              <a:t>더 큰 값으로 이동하면 된다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만약 두 값이 같다면 어느 방향으로 이동해도 관계 없다</a:t>
            </a:r>
            <a:r>
              <a:rPr lang="en-US" altLang="ko-KR" dirty="0"/>
              <a:t>. </a:t>
            </a:r>
          </a:p>
          <a:p>
            <a:pPr algn="l">
              <a:defRPr sz="800"/>
            </a:pPr>
            <a:r>
              <a:rPr lang="ko-KR" altLang="en-US" dirty="0"/>
              <a:t>다이나믹 프로그래밍을 이용한 점화식은 다음과 같다 </a:t>
            </a:r>
            <a:endParaRPr lang="ko-KR" altLang="en-US" dirty="0">
              <a:latin typeface="+mn-lt"/>
              <a:ea typeface="+mn-ea"/>
              <a:cs typeface="+mn-cs"/>
              <a:sym typeface="Arial"/>
            </a:endParaRPr>
          </a:p>
          <a:p>
            <a:pPr algn="l">
              <a:defRPr sz="800" b="1">
                <a:solidFill>
                  <a:srgbClr val="C00000"/>
                </a:solidFill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Arial"/>
              </a:rPr>
              <a:t>관계식</a:t>
            </a:r>
            <a:r>
              <a:rPr lang="en-US" altLang="ko-KR" dirty="0">
                <a:latin typeface="+mn-lt"/>
                <a:ea typeface="+mn-ea"/>
                <a:cs typeface="+mn-cs"/>
                <a:sym typeface="Arial"/>
              </a:rPr>
              <a:t>) dt[a][b] = max(dt[a-1][b], dt[a][b-1]) + (a, b)</a:t>
            </a:r>
            <a:r>
              <a:rPr lang="ko-KR" altLang="en-US" dirty="0">
                <a:latin typeface="+mn-lt"/>
                <a:ea typeface="+mn-ea"/>
                <a:cs typeface="+mn-cs"/>
                <a:sym typeface="Arial"/>
              </a:rPr>
              <a:t>의 패치 수</a:t>
            </a:r>
          </a:p>
          <a:p>
            <a:pPr>
              <a:defRPr/>
            </a:pPr>
            <a:endParaRPr lang="en-US" alt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 noTextEdi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73" name="Shape 2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3. 최단 경로로 주행하는 과정에서 열 방향으로 로봇이 1칸 이동하는 함수(왼쪽으로 이동) </a:t>
            </a:r>
          </a:p>
          <a:p>
            <a:pPr>
              <a:defRPr/>
            </a:pPr>
            <a:r>
              <a:rPr lang="ko-KR" altLang="en-US"/>
              <a:t>로봇 행 방향으로 향하고 있기 때문에 우회전 하여 로봇의 방향을 전환</a:t>
            </a:r>
          </a:p>
          <a:p>
            <a:pPr>
              <a:defRPr/>
            </a:pPr>
            <a:r>
              <a:rPr lang="ko-KR" altLang="en-US"/>
              <a:t>Count가 0이 아니면 한 칸 이동 진행 후, 행 방향으로의 움직임을 위해 다시 방향을 전환시키기 위해 좌회전을 함</a:t>
            </a:r>
          </a:p>
          <a:p>
            <a:pPr>
              <a:defRPr/>
            </a:pPr>
            <a:r>
              <a:rPr lang="ko-KR" altLang="en-US"/>
              <a:t>4. 최단 경로로 주행하는 과정에서 행 방향으로 로봇 1칸 이동하는 함수(위쪽으로 이동)</a:t>
            </a:r>
          </a:p>
          <a:p>
            <a:pPr>
              <a:defRPr/>
            </a:pPr>
            <a:r>
              <a:rPr lang="ko-KR" altLang="en-US"/>
              <a:t>Count 가 0이 아니면 go_nosave호출하여 count가 0일때까지 가고 while문 탈출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 noTextEdi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01" name="Shape 3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ko-KR" altLang="en-US"/>
              <a:t>행의 끝에 도달했을 때, 행 번호에 따라 우회전 및 좌회전을 하게 된다. </a:t>
            </a: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7"/>
          <p:cNvSpPr>
            <a:spLocks noGrp="1" noRot="1" noChangeAspect="1" noTextEdit="1"/>
          </p:cNvSpPr>
          <p:nvPr>
            <p:ph type="sldImg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Shape 9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최대한 최단 경로로 모든 빨간색 패치를 획득할 것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/>
              <a:t>앞에 다이나믹 프로그램은 동일하니 제외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7"/>
          <p:cNvSpPr>
            <a:spLocks noGrp="1" noRot="1" noChangeAspect="1" noTextEdit="1"/>
          </p:cNvSpPr>
          <p:nvPr>
            <p:ph type="sldImg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Shape 9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최대한 최단 경로로 모든 빨간색 패치를 획득할 것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/>
              <a:t>앞에 다이나믹 프로그램은 동일하니 제외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92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Turn()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유턴하는 함수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 err="1"/>
              <a:t>turnleft</a:t>
            </a:r>
            <a:r>
              <a:rPr lang="ko-KR" altLang="en-US" dirty="0"/>
              <a:t>랑 </a:t>
            </a:r>
            <a:r>
              <a:rPr lang="en-US" altLang="ko-KR" dirty="0" err="1"/>
              <a:t>turnright</a:t>
            </a:r>
            <a:r>
              <a:rPr lang="ko-KR" altLang="en-US" dirty="0"/>
              <a:t>에는 약간씩의 직진이 </a:t>
            </a:r>
            <a:r>
              <a:rPr lang="ko-KR" altLang="en-US" dirty="0" err="1"/>
              <a:t>포함되어있어서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유턴 과정에서 직진을 </a:t>
            </a:r>
            <a:r>
              <a:rPr lang="ko-KR" altLang="en-US" dirty="0" err="1"/>
              <a:t>빼주기</a:t>
            </a:r>
            <a:r>
              <a:rPr lang="ko-KR" altLang="en-US" dirty="0"/>
              <a:t> 위해 새로 만듦</a:t>
            </a:r>
          </a:p>
        </p:txBody>
      </p:sp>
    </p:spTree>
    <p:extLst>
      <p:ext uri="{BB962C8B-B14F-4D97-AF65-F5344CB8AC3E}">
        <p14:creationId xmlns:p14="http://schemas.microsoft.com/office/powerpoint/2010/main" val="405212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663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7"/>
          <p:cNvSpPr>
            <a:spLocks noGrp="1" noRot="1" noChangeAspect="1" noTextEdit="1"/>
          </p:cNvSpPr>
          <p:nvPr>
            <p:ph type="sldImg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Shape 9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25979"/>
            <a:ext cx="7772400" cy="14401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40479"/>
            <a:ext cx="6400800" cy="1714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g object 16" descr="bg object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56" y="1396996"/>
            <a:ext cx="4937744" cy="5461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bg object 17"/>
          <p:cNvSpPr/>
          <p:nvPr/>
        </p:nvSpPr>
        <p:spPr>
          <a:xfrm>
            <a:off x="-1" y="6431279"/>
            <a:ext cx="9144001" cy="23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9124" y="0"/>
                </a:lnTo>
                <a:lnTo>
                  <a:pt x="16575" y="72"/>
                </a:lnTo>
                <a:lnTo>
                  <a:pt x="16468" y="4320"/>
                </a:lnTo>
                <a:lnTo>
                  <a:pt x="16361" y="8640"/>
                </a:lnTo>
                <a:lnTo>
                  <a:pt x="0" y="8640"/>
                </a:lnTo>
                <a:lnTo>
                  <a:pt x="0" y="21600"/>
                </a:lnTo>
                <a:lnTo>
                  <a:pt x="16080" y="21600"/>
                </a:lnTo>
                <a:lnTo>
                  <a:pt x="16194" y="17640"/>
                </a:lnTo>
                <a:lnTo>
                  <a:pt x="16306" y="13680"/>
                </a:lnTo>
                <a:lnTo>
                  <a:pt x="21600" y="13680"/>
                </a:lnTo>
                <a:lnTo>
                  <a:pt x="21600" y="0"/>
                </a:lnTo>
                <a:close/>
              </a:path>
            </a:pathLst>
          </a:cu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" name="bg object 18"/>
          <p:cNvSpPr/>
          <p:nvPr/>
        </p:nvSpPr>
        <p:spPr>
          <a:xfrm>
            <a:off x="-1" y="-1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" name="bg object 19" descr="bg object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128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bg object 20" descr="bg object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55" y="6318503"/>
            <a:ext cx="88393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bg object 21" descr="bg object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679" y="6318503"/>
            <a:ext cx="85345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bg object 22" descr="bg object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359" y="6318503"/>
            <a:ext cx="182880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bg object 23" descr="bg object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671" y="6318503"/>
            <a:ext cx="82296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bg object 24" descr="bg object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6447" y="6318503"/>
            <a:ext cx="85344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bg object 25" descr="bg object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1040" y="6318503"/>
            <a:ext cx="79249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bg object 26" descr="bg object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6864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bg object 27"/>
          <p:cNvSpPr/>
          <p:nvPr/>
        </p:nvSpPr>
        <p:spPr>
          <a:xfrm>
            <a:off x="4745735" y="6318503"/>
            <a:ext cx="27434" cy="140209"/>
          </a:xfrm>
          <a:prstGeom prst="rect">
            <a:avLst/>
          </a:pr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0" name="bg object 28" descr="bg object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7552" y="6318503"/>
            <a:ext cx="94488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bg object 29" descr="bg object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6423" y="6318503"/>
            <a:ext cx="64009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bg object 30" descr="bg object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0911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bg object 31" descr="bg object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4544" y="6318503"/>
            <a:ext cx="73152" cy="14020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bg object 32"/>
          <p:cNvSpPr/>
          <p:nvPr/>
        </p:nvSpPr>
        <p:spPr>
          <a:xfrm>
            <a:off x="5215128" y="6318503"/>
            <a:ext cx="27434" cy="140209"/>
          </a:xfrm>
          <a:prstGeom prst="rect">
            <a:avLst/>
          </a:pr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" name="bg object 33" descr="bg object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9991" y="6318250"/>
            <a:ext cx="185929" cy="140969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xfrm>
            <a:off x="536244" y="2751784"/>
            <a:ext cx="1684021" cy="4832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32459" y="2131566"/>
            <a:ext cx="8079080" cy="34201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텍스트"/>
          <p:cNvSpPr txBox="1">
            <a:spLocks noGrp="1"/>
          </p:cNvSpPr>
          <p:nvPr>
            <p:ph type="title"/>
          </p:nvPr>
        </p:nvSpPr>
        <p:spPr>
          <a:xfrm>
            <a:off x="536244" y="2751784"/>
            <a:ext cx="1684021" cy="4832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제목 텍스트</a:t>
            </a:r>
          </a:p>
        </p:txBody>
      </p:sp>
      <p:sp>
        <p:nvSpPr>
          <p:cNvPr id="66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532459" y="2131566"/>
            <a:ext cx="8079080" cy="34201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제목 텍스트"/>
          <p:cNvSpPr txBox="1">
            <a:spLocks noGrp="1"/>
          </p:cNvSpPr>
          <p:nvPr>
            <p:ph type="title"/>
          </p:nvPr>
        </p:nvSpPr>
        <p:spPr>
          <a:xfrm>
            <a:off x="536244" y="2751784"/>
            <a:ext cx="1684021" cy="4832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제목 텍스트</a:t>
            </a:r>
          </a:p>
        </p:txBody>
      </p:sp>
      <p:sp>
        <p:nvSpPr>
          <p:cNvPr id="75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57200" y="1577339"/>
            <a:ext cx="3977641" cy="45262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제목 텍스트"/>
          <p:cNvSpPr txBox="1">
            <a:spLocks noGrp="1"/>
          </p:cNvSpPr>
          <p:nvPr>
            <p:ph type="title"/>
          </p:nvPr>
        </p:nvSpPr>
        <p:spPr>
          <a:xfrm>
            <a:off x="536244" y="2751784"/>
            <a:ext cx="1684021" cy="4832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제목 텍스트</a:t>
            </a:r>
          </a:p>
        </p:txBody>
      </p:sp>
      <p:sp>
        <p:nvSpPr>
          <p:cNvPr id="8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4.png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 object 16" descr="bg object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256" y="1396996"/>
            <a:ext cx="4937744" cy="5461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g object 17"/>
          <p:cNvSpPr/>
          <p:nvPr/>
        </p:nvSpPr>
        <p:spPr>
          <a:xfrm>
            <a:off x="-1" y="6431279"/>
            <a:ext cx="9144001" cy="23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9124" y="0"/>
                </a:lnTo>
                <a:lnTo>
                  <a:pt x="16575" y="72"/>
                </a:lnTo>
                <a:lnTo>
                  <a:pt x="16468" y="4320"/>
                </a:lnTo>
                <a:lnTo>
                  <a:pt x="16361" y="8640"/>
                </a:lnTo>
                <a:lnTo>
                  <a:pt x="0" y="8640"/>
                </a:lnTo>
                <a:lnTo>
                  <a:pt x="0" y="21600"/>
                </a:lnTo>
                <a:lnTo>
                  <a:pt x="16080" y="21600"/>
                </a:lnTo>
                <a:lnTo>
                  <a:pt x="16194" y="17640"/>
                </a:lnTo>
                <a:lnTo>
                  <a:pt x="16306" y="13680"/>
                </a:lnTo>
                <a:lnTo>
                  <a:pt x="21600" y="13680"/>
                </a:lnTo>
                <a:lnTo>
                  <a:pt x="21600" y="0"/>
                </a:lnTo>
                <a:close/>
              </a:path>
            </a:pathLst>
          </a:cu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bg object 18"/>
          <p:cNvSpPr/>
          <p:nvPr/>
        </p:nvSpPr>
        <p:spPr>
          <a:xfrm>
            <a:off x="-1" y="-1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bg object 19" descr="bg object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1128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bg object 20" descr="bg object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0855" y="6318503"/>
            <a:ext cx="88393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bg object 21" descr="bg object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6679" y="6318503"/>
            <a:ext cx="85345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g object 22" descr="bg object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3359" y="6318503"/>
            <a:ext cx="182880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bg object 23" descr="bg object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3671" y="6318503"/>
            <a:ext cx="82296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g object 24" descr="bg object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6447" y="6318503"/>
            <a:ext cx="85344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g object 25" descr="bg object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11040" y="6318503"/>
            <a:ext cx="79249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bg object 26" descr="bg object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26864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bg object 27"/>
          <p:cNvSpPr/>
          <p:nvPr/>
        </p:nvSpPr>
        <p:spPr>
          <a:xfrm>
            <a:off x="4745735" y="6318503"/>
            <a:ext cx="27434" cy="140209"/>
          </a:xfrm>
          <a:prstGeom prst="rect">
            <a:avLst/>
          </a:pr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4" name="bg object 28" descr="bg object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97552" y="6318503"/>
            <a:ext cx="94488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g object 29" descr="bg object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16423" y="6318503"/>
            <a:ext cx="64009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g object 30" descr="bg object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10911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bg object 31" descr="bg object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14544" y="6318503"/>
            <a:ext cx="73152" cy="14020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bg object 32"/>
          <p:cNvSpPr/>
          <p:nvPr/>
        </p:nvSpPr>
        <p:spPr>
          <a:xfrm>
            <a:off x="5215128" y="6318503"/>
            <a:ext cx="27434" cy="140209"/>
          </a:xfrm>
          <a:prstGeom prst="rect">
            <a:avLst/>
          </a:pr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9" name="bg object 33" descr="bg object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69991" y="6318250"/>
            <a:ext cx="185929" cy="14096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42374" y="6377940"/>
            <a:ext cx="244427" cy="2416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1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1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1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1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1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1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1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1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1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00_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video" Target="../media/media2.mp4"/><Relationship Id="rId16" Type="http://schemas.openxmlformats.org/officeDocument/2006/relationships/image" Target="../media/image13.png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60.jpeg"/><Relationship Id="rId2" Type="http://schemas.openxmlformats.org/officeDocument/2006/relationships/image" Target="../media/image17.png"/><Relationship Id="rId16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6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6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1C_355D783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0.jpe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object 2"/>
          <p:cNvGrpSpPr/>
          <p:nvPr/>
        </p:nvGrpSpPr>
        <p:grpSpPr>
          <a:xfrm>
            <a:off x="0" y="1727197"/>
            <a:ext cx="9144001" cy="5130801"/>
            <a:chOff x="0" y="0"/>
            <a:chExt cx="9143999" cy="5130800"/>
          </a:xfrm>
        </p:grpSpPr>
        <p:grpSp>
          <p:nvGrpSpPr>
            <p:cNvPr id="105" name="object 3"/>
            <p:cNvGrpSpPr/>
            <p:nvPr/>
          </p:nvGrpSpPr>
          <p:grpSpPr>
            <a:xfrm>
              <a:off x="0" y="3609850"/>
              <a:ext cx="9143988" cy="1328929"/>
              <a:chOff x="0" y="0"/>
              <a:chExt cx="9143986" cy="1328928"/>
            </a:xfrm>
          </p:grpSpPr>
          <p:sp>
            <p:nvSpPr>
              <p:cNvPr id="100" name="도형"/>
              <p:cNvSpPr/>
              <p:nvPr/>
            </p:nvSpPr>
            <p:spPr>
              <a:xfrm>
                <a:off x="0" y="1078992"/>
                <a:ext cx="9143988" cy="249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458" y="0"/>
                    </a:lnTo>
                    <a:lnTo>
                      <a:pt x="11207" y="9164"/>
                    </a:lnTo>
                    <a:lnTo>
                      <a:pt x="0" y="9164"/>
                    </a:lnTo>
                    <a:lnTo>
                      <a:pt x="0" y="21600"/>
                    </a:lnTo>
                    <a:lnTo>
                      <a:pt x="5402" y="21600"/>
                    </a:lnTo>
                    <a:lnTo>
                      <a:pt x="10896" y="21534"/>
                    </a:lnTo>
                    <a:lnTo>
                      <a:pt x="11024" y="17346"/>
                    </a:lnTo>
                    <a:lnTo>
                      <a:pt x="11151" y="13091"/>
                    </a:lnTo>
                    <a:lnTo>
                      <a:pt x="21600" y="1309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" name="도형"/>
              <p:cNvSpPr/>
              <p:nvPr/>
            </p:nvSpPr>
            <p:spPr>
              <a:xfrm>
                <a:off x="0" y="804672"/>
                <a:ext cx="9143988" cy="259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2091" y="0"/>
                    </a:lnTo>
                    <a:lnTo>
                      <a:pt x="11843" y="8894"/>
                    </a:lnTo>
                    <a:lnTo>
                      <a:pt x="0" y="8894"/>
                    </a:lnTo>
                    <a:lnTo>
                      <a:pt x="0" y="21600"/>
                    </a:lnTo>
                    <a:lnTo>
                      <a:pt x="11511" y="21600"/>
                    </a:lnTo>
                    <a:lnTo>
                      <a:pt x="11653" y="17153"/>
                    </a:lnTo>
                    <a:lnTo>
                      <a:pt x="11792" y="12706"/>
                    </a:lnTo>
                    <a:lnTo>
                      <a:pt x="21600" y="1270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" name="도형"/>
              <p:cNvSpPr/>
              <p:nvPr/>
            </p:nvSpPr>
            <p:spPr>
              <a:xfrm>
                <a:off x="0" y="539496"/>
                <a:ext cx="9143988" cy="249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2725" y="0"/>
                    </a:lnTo>
                    <a:lnTo>
                      <a:pt x="12603" y="4582"/>
                    </a:lnTo>
                    <a:lnTo>
                      <a:pt x="12480" y="9164"/>
                    </a:lnTo>
                    <a:lnTo>
                      <a:pt x="0" y="9164"/>
                    </a:lnTo>
                    <a:lnTo>
                      <a:pt x="0" y="21600"/>
                    </a:lnTo>
                    <a:lnTo>
                      <a:pt x="12164" y="21600"/>
                    </a:lnTo>
                    <a:lnTo>
                      <a:pt x="12440" y="12436"/>
                    </a:lnTo>
                    <a:lnTo>
                      <a:pt x="21600" y="1243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" name="도형"/>
              <p:cNvSpPr/>
              <p:nvPr/>
            </p:nvSpPr>
            <p:spPr>
              <a:xfrm>
                <a:off x="0" y="265176"/>
                <a:ext cx="9143988" cy="259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3369" y="0"/>
                    </a:lnTo>
                    <a:lnTo>
                      <a:pt x="13236" y="4447"/>
                    </a:lnTo>
                    <a:lnTo>
                      <a:pt x="13101" y="8894"/>
                    </a:lnTo>
                    <a:lnTo>
                      <a:pt x="0" y="8894"/>
                    </a:lnTo>
                    <a:lnTo>
                      <a:pt x="0" y="21600"/>
                    </a:lnTo>
                    <a:lnTo>
                      <a:pt x="12782" y="21600"/>
                    </a:lnTo>
                    <a:lnTo>
                      <a:pt x="13058" y="12706"/>
                    </a:lnTo>
                    <a:lnTo>
                      <a:pt x="21600" y="1270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" name="도형"/>
              <p:cNvSpPr/>
              <p:nvPr/>
            </p:nvSpPr>
            <p:spPr>
              <a:xfrm>
                <a:off x="0" y="-1"/>
                <a:ext cx="9143988" cy="249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3992" y="0"/>
                    </a:lnTo>
                    <a:lnTo>
                      <a:pt x="13874" y="4259"/>
                    </a:lnTo>
                    <a:lnTo>
                      <a:pt x="13758" y="8506"/>
                    </a:lnTo>
                    <a:lnTo>
                      <a:pt x="0" y="8506"/>
                    </a:lnTo>
                    <a:lnTo>
                      <a:pt x="0" y="21600"/>
                    </a:lnTo>
                    <a:lnTo>
                      <a:pt x="13436" y="21600"/>
                    </a:lnTo>
                    <a:lnTo>
                      <a:pt x="13709" y="12435"/>
                    </a:lnTo>
                    <a:lnTo>
                      <a:pt x="21600" y="1243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106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0783" y="0"/>
              <a:ext cx="3633218" cy="513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object 5"/>
          <p:cNvSpPr txBox="1"/>
          <p:nvPr/>
        </p:nvSpPr>
        <p:spPr>
          <a:xfrm>
            <a:off x="536244" y="4127500"/>
            <a:ext cx="5504892" cy="119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2387600" algn="l"/>
              </a:tabLst>
              <a:defRPr sz="1400" b="1" spc="-5">
                <a:latin typeface="+mj-lt"/>
                <a:ea typeface="+mj-ea"/>
                <a:cs typeface="+mj-cs"/>
                <a:sym typeface="맑은 고딕"/>
              </a:defRPr>
            </a:pPr>
            <a:r>
              <a:t>2018053427 경영학부 신하영</a:t>
            </a:r>
          </a:p>
          <a:p>
            <a:pPr indent="12700">
              <a:spcBef>
                <a:spcPts val="100"/>
              </a:spcBef>
              <a:tabLst>
                <a:tab pos="2387600" algn="l"/>
              </a:tabLst>
              <a:defRPr sz="1400" b="1" spc="-5">
                <a:latin typeface="+mj-lt"/>
                <a:ea typeface="+mj-ea"/>
                <a:cs typeface="+mj-cs"/>
                <a:sym typeface="맑은 고딕"/>
              </a:defRPr>
            </a:pPr>
            <a:r>
              <a:t>2019081367 ict융합학부 이영찬</a:t>
            </a:r>
          </a:p>
          <a:p>
            <a:pPr indent="12700">
              <a:spcBef>
                <a:spcPts val="100"/>
              </a:spcBef>
              <a:tabLst>
                <a:tab pos="2387600" algn="l"/>
              </a:tabLst>
              <a:defRPr sz="1400" b="1" spc="-5">
                <a:latin typeface="+mj-lt"/>
                <a:ea typeface="+mj-ea"/>
                <a:cs typeface="+mj-cs"/>
                <a:sym typeface="맑은 고딕"/>
              </a:defRPr>
            </a:pPr>
            <a:r>
              <a:t>2019028259 ict융합학부 이현준</a:t>
            </a:r>
          </a:p>
          <a:p>
            <a:pPr indent="12700">
              <a:spcBef>
                <a:spcPts val="100"/>
              </a:spcBef>
              <a:tabLst>
                <a:tab pos="2387600" algn="l"/>
              </a:tabLst>
              <a:defRPr sz="1400" b="1" spc="-5">
                <a:latin typeface="+mj-lt"/>
                <a:ea typeface="+mj-ea"/>
                <a:cs typeface="+mj-cs"/>
                <a:sym typeface="맑은 고딕"/>
              </a:defRPr>
            </a:pPr>
            <a:r>
              <a:t>2021090482 ict융합학부 박희웅</a:t>
            </a:r>
          </a:p>
          <a:p>
            <a:pPr indent="12700">
              <a:spcBef>
                <a:spcPts val="100"/>
              </a:spcBef>
              <a:tabLst>
                <a:tab pos="2387600" algn="l"/>
              </a:tabLst>
              <a:defRPr sz="1400" b="1">
                <a:latin typeface="+mj-lt"/>
                <a:ea typeface="+mj-ea"/>
                <a:cs typeface="+mj-cs"/>
                <a:sym typeface="맑은 고딕"/>
              </a:defRPr>
            </a:pPr>
            <a:r>
              <a:t>2021093581 ict융합학부 임동희</a:t>
            </a:r>
          </a:p>
        </p:txBody>
      </p:sp>
      <p:pic>
        <p:nvPicPr>
          <p:cNvPr id="109" name="object 6" descr="objec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47" y="670559"/>
            <a:ext cx="1319784" cy="132283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object 7"/>
          <p:cNvSpPr txBox="1">
            <a:spLocks noGrp="1"/>
          </p:cNvSpPr>
          <p:nvPr>
            <p:ph type="title"/>
          </p:nvPr>
        </p:nvSpPr>
        <p:spPr>
          <a:xfrm>
            <a:off x="536244" y="2514599"/>
            <a:ext cx="3349957" cy="474491"/>
          </a:xfrm>
          <a:prstGeom prst="rect">
            <a:avLst/>
          </a:prstGeom>
        </p:spPr>
        <p:txBody>
          <a:bodyPr/>
          <a:lstStyle/>
          <a:p>
            <a:pPr indent="12064" defTabSz="868680">
              <a:defRPr sz="2850" i="0" spc="-95"/>
            </a:pPr>
            <a:r>
              <a:t>과제중심수업#2</a:t>
            </a:r>
          </a:p>
        </p:txBody>
      </p:sp>
      <p:sp>
        <p:nvSpPr>
          <p:cNvPr id="111" name="object 8"/>
          <p:cNvSpPr txBox="1"/>
          <p:nvPr/>
        </p:nvSpPr>
        <p:spPr>
          <a:xfrm>
            <a:off x="536244" y="3080123"/>
            <a:ext cx="3171826" cy="651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pc="2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스마트센서와</a:t>
            </a:r>
            <a:r>
              <a:rPr spc="-25"/>
              <a:t> </a:t>
            </a:r>
            <a:r>
              <a:t>액츄에이터</a:t>
            </a:r>
          </a:p>
          <a:p>
            <a:pPr indent="12700">
              <a:spcBef>
                <a:spcPts val="600"/>
              </a:spcBef>
              <a:defRPr spc="2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Smart</a:t>
            </a:r>
            <a:r>
              <a:rPr spc="-20"/>
              <a:t> </a:t>
            </a:r>
            <a:r>
              <a:rPr spc="10"/>
              <a:t>Sensors</a:t>
            </a:r>
            <a:r>
              <a:rPr spc="-10"/>
              <a:t> </a:t>
            </a:r>
            <a:r>
              <a:rPr spc="10"/>
              <a:t>and</a:t>
            </a:r>
            <a:r>
              <a:rPr spc="-20"/>
              <a:t> </a:t>
            </a:r>
            <a:r>
              <a:rPr spc="10"/>
              <a:t>Actuators</a:t>
            </a: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60" name="object 2"/>
          <p:cNvSpPr txBox="1"/>
          <p:nvPr/>
        </p:nvSpPr>
        <p:spPr>
          <a:xfrm>
            <a:off x="457199" y="929004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turnLeft, turnRight, goUp, goLeft</a:t>
            </a:r>
          </a:p>
        </p:txBody>
      </p:sp>
      <p:pic>
        <p:nvPicPr>
          <p:cNvPr id="261" name="그림 12" descr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6" y="1314612"/>
            <a:ext cx="3558848" cy="241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그림 14" descr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8" y="3818099"/>
            <a:ext cx="3680780" cy="2485722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t>Ⅰ.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pic>
        <p:nvPicPr>
          <p:cNvPr id="264" name="그림 17" descr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070634"/>
            <a:ext cx="3234920" cy="219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그림 18" descr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309" y="1289736"/>
            <a:ext cx="3345753" cy="2528364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extBox 19"/>
          <p:cNvSpPr txBox="1"/>
          <p:nvPr/>
        </p:nvSpPr>
        <p:spPr>
          <a:xfrm>
            <a:off x="2396457" y="1470253"/>
            <a:ext cx="1826263" cy="461665"/>
          </a:xfrm>
          <a:prstGeom prst="rect">
            <a:avLst/>
          </a:prstGeom>
          <a:ln w="19050">
            <a:solidFill>
              <a:srgbClr val="1F497D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>
                <a:solidFill>
                  <a:srgbClr val="25406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err="1">
                <a:latin typeface="+mn-lt"/>
                <a:ea typeface="+mn-ea"/>
                <a:cs typeface="+mn-cs"/>
                <a:sym typeface="Helvetica"/>
              </a:rPr>
              <a:t>turnLeft</a:t>
            </a: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() : </a:t>
            </a: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왼쪽으로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포인트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턴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함수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67" name="TextBox 20"/>
          <p:cNvSpPr txBox="1"/>
          <p:nvPr/>
        </p:nvSpPr>
        <p:spPr>
          <a:xfrm>
            <a:off x="2396457" y="4078840"/>
            <a:ext cx="2009226" cy="461665"/>
          </a:xfrm>
          <a:prstGeom prst="rect">
            <a:avLst/>
          </a:prstGeom>
          <a:ln w="19050">
            <a:solidFill>
              <a:srgbClr val="1F497D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>
                <a:solidFill>
                  <a:srgbClr val="25406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err="1">
                <a:latin typeface="+mn-lt"/>
                <a:ea typeface="+mn-ea"/>
                <a:cs typeface="+mn-cs"/>
                <a:sym typeface="Helvetica"/>
              </a:rPr>
              <a:t>turnRight</a:t>
            </a:r>
            <a:r>
              <a:rPr lang="en-US" dirty="0"/>
              <a:t>() :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오른쪽으로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포인트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턴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함수</a:t>
            </a:r>
            <a:endParaRPr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68" name="직사각형 25"/>
          <p:cNvSpPr/>
          <p:nvPr/>
        </p:nvSpPr>
        <p:spPr>
          <a:xfrm>
            <a:off x="5411547" y="1553085"/>
            <a:ext cx="2291046" cy="2104516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9" name="직사각형 26"/>
          <p:cNvSpPr/>
          <p:nvPr/>
        </p:nvSpPr>
        <p:spPr>
          <a:xfrm>
            <a:off x="5384484" y="4295163"/>
            <a:ext cx="2291045" cy="1877038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TextBox 24"/>
          <p:cNvSpPr txBox="1"/>
          <p:nvPr/>
        </p:nvSpPr>
        <p:spPr>
          <a:xfrm>
            <a:off x="6694405" y="1289736"/>
            <a:ext cx="2291046" cy="1015663"/>
          </a:xfrm>
          <a:prstGeom prst="rect">
            <a:avLst/>
          </a:prstGeom>
          <a:solidFill>
            <a:srgbClr val="FFFFFF"/>
          </a:solidFill>
          <a:ln w="19050">
            <a:solidFill>
              <a:srgbClr val="1F497D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 b="1">
                <a:solidFill>
                  <a:srgbClr val="254061"/>
                </a:solidFill>
              </a:defRPr>
            </a:pPr>
            <a:r>
              <a:rPr lang="en-US" dirty="0" err="1">
                <a:latin typeface="+mn-lt"/>
                <a:ea typeface="+mn-ea"/>
                <a:cs typeface="+mn-cs"/>
                <a:sym typeface="Helvetica"/>
              </a:rPr>
              <a:t>goUp</a:t>
            </a: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() :</a:t>
            </a:r>
          </a:p>
          <a:p>
            <a:pPr>
              <a:defRPr sz="1200" b="1">
                <a:solidFill>
                  <a:srgbClr val="254061"/>
                </a:solidFill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최고 점수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&amp;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최단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경로로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1200" b="1">
                <a:solidFill>
                  <a:srgbClr val="254061"/>
                </a:solidFill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주행하는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과정에서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행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방향으로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로봇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-</a:t>
            </a:r>
            <a:r>
              <a:rPr dirty="0"/>
              <a:t>1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칸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이동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</a:p>
          <a:p>
            <a:pPr>
              <a:defRPr sz="1200" b="1">
                <a:solidFill>
                  <a:srgbClr val="254061"/>
                </a:solidFill>
              </a:defRPr>
            </a:pPr>
            <a:r>
              <a:rPr dirty="0"/>
              <a:t>(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위쪽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이동</a:t>
            </a:r>
            <a:r>
              <a:rPr dirty="0"/>
              <a:t>)</a:t>
            </a:r>
          </a:p>
        </p:txBody>
      </p:sp>
      <p:sp>
        <p:nvSpPr>
          <p:cNvPr id="271" name="TextBox 23"/>
          <p:cNvSpPr txBox="1"/>
          <p:nvPr/>
        </p:nvSpPr>
        <p:spPr>
          <a:xfrm>
            <a:off x="6693271" y="3874031"/>
            <a:ext cx="2291045" cy="1015663"/>
          </a:xfrm>
          <a:prstGeom prst="rect">
            <a:avLst/>
          </a:prstGeom>
          <a:solidFill>
            <a:srgbClr val="FFFFFF"/>
          </a:solidFill>
          <a:ln w="19050">
            <a:solidFill>
              <a:srgbClr val="1F497D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 b="1">
                <a:solidFill>
                  <a:srgbClr val="254061"/>
                </a:solidFill>
              </a:defRPr>
            </a:pPr>
            <a:r>
              <a:rPr lang="en-US" dirty="0" err="1">
                <a:latin typeface="+mn-lt"/>
                <a:ea typeface="+mn-ea"/>
                <a:cs typeface="+mn-cs"/>
                <a:sym typeface="Helvetica"/>
              </a:rPr>
              <a:t>goLeft</a:t>
            </a: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() :</a:t>
            </a:r>
          </a:p>
          <a:p>
            <a:pPr>
              <a:defRPr sz="1200" b="1">
                <a:solidFill>
                  <a:srgbClr val="254061"/>
                </a:solidFill>
              </a:defRPr>
            </a:pPr>
            <a:r>
              <a:rPr lang="ko-KR" altLang="en-US" dirty="0">
                <a:latin typeface="+mn-lt"/>
                <a:ea typeface="+mn-ea"/>
                <a:cs typeface="+mn-cs"/>
                <a:sym typeface="Helvetica"/>
              </a:rPr>
              <a:t>최고 점수 </a:t>
            </a:r>
            <a:r>
              <a:rPr lang="en-US" altLang="ko-KR" dirty="0">
                <a:latin typeface="+mn-lt"/>
                <a:ea typeface="+mn-ea"/>
                <a:cs typeface="+mn-cs"/>
                <a:sym typeface="Helvetica"/>
              </a:rPr>
              <a:t>&amp;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최단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경로로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1200" b="1">
                <a:solidFill>
                  <a:srgbClr val="254061"/>
                </a:solidFill>
              </a:defRPr>
            </a:pPr>
            <a:r>
              <a:rPr dirty="0" err="1">
                <a:latin typeface="+mn-lt"/>
                <a:ea typeface="+mn-ea"/>
                <a:cs typeface="+mn-cs"/>
                <a:sym typeface="Helvetica"/>
              </a:rPr>
              <a:t>주행하는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과정에서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열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방향으로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로봇이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dirty="0">
                <a:latin typeface="+mn-lt"/>
                <a:ea typeface="+mn-ea"/>
                <a:cs typeface="+mn-cs"/>
                <a:sym typeface="Helvetica"/>
              </a:rPr>
              <a:t>-</a:t>
            </a:r>
            <a:r>
              <a:rPr dirty="0"/>
              <a:t>1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칸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이동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endParaRPr lang="en-US" dirty="0">
              <a:latin typeface="+mn-lt"/>
              <a:ea typeface="+mn-ea"/>
              <a:cs typeface="+mn-cs"/>
              <a:sym typeface="Helvetica"/>
            </a:endParaRPr>
          </a:p>
          <a:p>
            <a:pPr>
              <a:defRPr sz="1200" b="1">
                <a:solidFill>
                  <a:srgbClr val="254061"/>
                </a:solidFill>
              </a:defRPr>
            </a:pPr>
            <a:r>
              <a:rPr dirty="0"/>
              <a:t>(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왼쪽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Helvetica"/>
              </a:rPr>
              <a:t>이동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76" name="object 2"/>
          <p:cNvSpPr txBox="1"/>
          <p:nvPr/>
        </p:nvSpPr>
        <p:spPr>
          <a:xfrm>
            <a:off x="457199" y="999752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printMap, printScoreMap</a:t>
            </a:r>
          </a:p>
        </p:txBody>
      </p:sp>
      <p:pic>
        <p:nvPicPr>
          <p:cNvPr id="277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9" y="1815311"/>
            <a:ext cx="5172248" cy="4057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48" y="1815311"/>
            <a:ext cx="5337864" cy="151600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t>Ⅰ.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graphicFrame>
        <p:nvGraphicFramePr>
          <p:cNvPr id="280" name="표 18"/>
          <p:cNvGraphicFramePr/>
          <p:nvPr>
            <p:extLst>
              <p:ext uri="{D42A27DB-BD31-4B8C-83A1-F6EECF244321}">
                <p14:modId xmlns:p14="http://schemas.microsoft.com/office/powerpoint/2010/main" val="3452294304"/>
              </p:ext>
            </p:extLst>
          </p:nvPr>
        </p:nvGraphicFramePr>
        <p:xfrm>
          <a:off x="4572000" y="3438776"/>
          <a:ext cx="4191000" cy="16154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14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 dirty="0" err="1">
                          <a:sym typeface="Helvetica"/>
                        </a:rPr>
                        <a:t>줄번호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sym typeface="Helvetica"/>
                        </a:rPr>
                        <a:t>코드 설명</a:t>
                      </a:r>
                      <a:endParaRPr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1200" b="1" dirty="0"/>
                        <a:t>378 ~ 407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S</a:t>
                      </a:r>
                      <a:r>
                        <a:rPr>
                          <a:sym typeface="Helvetica"/>
                        </a:rPr>
                        <a:t>배열에 저장한 패치 가중치를 이용하여 출력할 </a:t>
                      </a:r>
                    </a:p>
                    <a:p>
                      <a:pPr algn="l">
                        <a:defRPr sz="1000"/>
                      </a:pPr>
                      <a:r>
                        <a:rPr>
                          <a:sym typeface="Helvetica"/>
                        </a:rPr>
                        <a:t>새 배열을 만드는 함수</a:t>
                      </a:r>
                      <a:endParaRPr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1200" b="1" dirty="0"/>
                        <a:t>381 ~ 398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dirty="0" err="1">
                          <a:sym typeface="Helvetica"/>
                        </a:rPr>
                        <a:t>출력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배열을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선언한</a:t>
                      </a:r>
                      <a:r>
                        <a:rPr dirty="0">
                          <a:sym typeface="Helvetica"/>
                        </a:rPr>
                        <a:t> 후</a:t>
                      </a:r>
                      <a:r>
                        <a:rPr dirty="0"/>
                        <a:t>, </a:t>
                      </a:r>
                    </a:p>
                    <a:p>
                      <a:pPr algn="l">
                        <a:defRPr sz="1000" b="1">
                          <a:solidFill>
                            <a:srgbClr val="C00000"/>
                          </a:solidFill>
                        </a:defRPr>
                      </a:pPr>
                      <a:r>
                        <a:rPr dirty="0" err="1">
                          <a:sym typeface="Helvetica"/>
                        </a:rPr>
                        <a:t>빨강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→ 1 → 0, </a:t>
                      </a:r>
                      <a:r>
                        <a:rPr lang="ko-KR" altLang="en-US" dirty="0"/>
                        <a:t>초록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→ -1 → X, </a:t>
                      </a:r>
                      <a:r>
                        <a:rPr dirty="0" err="1">
                          <a:sym typeface="Helvetica"/>
                        </a:rPr>
                        <a:t>노랑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→ 0 → + </a:t>
                      </a:r>
                      <a:r>
                        <a:rPr b="0" dirty="0" err="1">
                          <a:solidFill>
                            <a:srgbClr val="000000"/>
                          </a:solidFill>
                          <a:sym typeface="Helvetica"/>
                        </a:rPr>
                        <a:t>저장</a:t>
                      </a:r>
                      <a:endParaRPr b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1200" b="1" dirty="0"/>
                        <a:t>399 ~ 407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2</a:t>
                      </a:r>
                      <a:r>
                        <a:rPr>
                          <a:sym typeface="Helvetica"/>
                        </a:rPr>
                        <a:t>차원 배열 초기화 코드</a:t>
                      </a:r>
                      <a:endParaRPr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1200" b="1" dirty="0"/>
                        <a:t>409 ~ 419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dirty="0" err="1">
                          <a:sym typeface="Helvetica"/>
                        </a:rPr>
                        <a:t>최대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점수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계산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배열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출력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함수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83" name="object 2"/>
          <p:cNvSpPr txBox="1"/>
          <p:nvPr/>
        </p:nvSpPr>
        <p:spPr>
          <a:xfrm>
            <a:off x="457199" y="911280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completeSearch</a:t>
            </a:r>
          </a:p>
        </p:txBody>
      </p:sp>
      <p:pic>
        <p:nvPicPr>
          <p:cNvPr id="284" name="그림 3" descr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1" y="1461391"/>
            <a:ext cx="4092250" cy="350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그림 7" descr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083" y="939513"/>
            <a:ext cx="4151857" cy="474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그림 13" descr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956" y="5681312"/>
            <a:ext cx="3258134" cy="541321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t>Ⅰ.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graphicFrame>
        <p:nvGraphicFramePr>
          <p:cNvPr id="288" name="표 18"/>
          <p:cNvGraphicFramePr/>
          <p:nvPr>
            <p:extLst>
              <p:ext uri="{D42A27DB-BD31-4B8C-83A1-F6EECF244321}">
                <p14:modId xmlns:p14="http://schemas.microsoft.com/office/powerpoint/2010/main" val="2473971883"/>
              </p:ext>
            </p:extLst>
          </p:nvPr>
        </p:nvGraphicFramePr>
        <p:xfrm>
          <a:off x="152400" y="4988192"/>
          <a:ext cx="3062684" cy="1219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00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rPr dirty="0" err="1">
                          <a:sym typeface="Helvetica"/>
                        </a:rPr>
                        <a:t>줄번호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rPr dirty="0" err="1">
                          <a:sym typeface="Helvetica"/>
                        </a:rPr>
                        <a:t>코드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설명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800" b="1" dirty="0"/>
                        <a:t>302 ~ 376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600"/>
                      </a:pPr>
                      <a:r>
                        <a:rPr>
                          <a:sym typeface="Helvetica"/>
                        </a:rPr>
                        <a:t>출발점에서 도착점까지 그래프를 전체 탐색하는 함수이다</a:t>
                      </a:r>
                      <a:r>
                        <a:t>. </a:t>
                      </a:r>
                    </a:p>
                    <a:p>
                      <a:pPr algn="l">
                        <a:defRPr sz="600"/>
                      </a:pPr>
                      <a:r>
                        <a:rPr>
                          <a:sym typeface="Helvetica"/>
                        </a:rPr>
                        <a:t>행의 끝에 도달했을 때</a:t>
                      </a:r>
                      <a:r>
                        <a:t>, </a:t>
                      </a:r>
                      <a:r>
                        <a:rPr>
                          <a:sym typeface="Helvetica"/>
                        </a:rPr>
                        <a:t>행 번호에 따라 우회전 및 좌회전을 시키고</a:t>
                      </a:r>
                      <a:r>
                        <a:t>,</a:t>
                      </a:r>
                    </a:p>
                    <a:p>
                      <a:pPr algn="l">
                        <a:defRPr sz="600"/>
                      </a:pPr>
                      <a:r>
                        <a:t>patchSave()</a:t>
                      </a:r>
                      <a:r>
                        <a:rPr>
                          <a:sym typeface="Helvetica"/>
                        </a:rPr>
                        <a:t>함수를 호출해 격자점에 있는 패치 컬러를 </a:t>
                      </a:r>
                      <a:r>
                        <a:t>S</a:t>
                      </a:r>
                      <a:r>
                        <a:rPr>
                          <a:sym typeface="Helvetica"/>
                        </a:rPr>
                        <a:t>배열에 저장한다</a:t>
                      </a:r>
                      <a:r>
                        <a:t>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800" b="1" dirty="0"/>
                        <a:t>307 ~ 330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600"/>
                      </a:pPr>
                      <a:r>
                        <a:rPr dirty="0"/>
                        <a:t>Go()</a:t>
                      </a:r>
                      <a:r>
                        <a:rPr dirty="0" err="1">
                          <a:sym typeface="Helvetica"/>
                        </a:rPr>
                        <a:t>함수에서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이동하면서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격자점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count</a:t>
                      </a:r>
                      <a:r>
                        <a:rPr dirty="0" err="1">
                          <a:sym typeface="Helvetica"/>
                        </a:rPr>
                        <a:t>가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1</a:t>
                      </a:r>
                      <a:r>
                        <a:rPr dirty="0">
                          <a:sym typeface="Helvetica"/>
                        </a:rPr>
                        <a:t>씩 </a:t>
                      </a:r>
                      <a:r>
                        <a:rPr dirty="0" err="1">
                          <a:sym typeface="Helvetica"/>
                        </a:rPr>
                        <a:t>늘어남</a:t>
                      </a:r>
                      <a:r>
                        <a:rPr dirty="0"/>
                        <a:t>. 3</a:t>
                      </a:r>
                      <a:r>
                        <a:rPr dirty="0">
                          <a:sym typeface="Helvetica"/>
                        </a:rPr>
                        <a:t>번째 </a:t>
                      </a:r>
                      <a:r>
                        <a:rPr dirty="0" err="1"/>
                        <a:t>count</a:t>
                      </a:r>
                      <a:r>
                        <a:rPr dirty="0" err="1">
                          <a:sym typeface="Helvetica"/>
                        </a:rPr>
                        <a:t>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도달했을</a:t>
                      </a:r>
                      <a:r>
                        <a:rPr dirty="0">
                          <a:sym typeface="Helvetica"/>
                        </a:rPr>
                        <a:t> 때</a:t>
                      </a:r>
                      <a:r>
                        <a:rPr dirty="0"/>
                        <a:t>(</a:t>
                      </a:r>
                      <a:r>
                        <a:rPr dirty="0" err="1">
                          <a:sym typeface="Helvetica"/>
                        </a:rPr>
                        <a:t>행의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끝에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도달했을</a:t>
                      </a:r>
                      <a:r>
                        <a:rPr dirty="0">
                          <a:sym typeface="Helvetica"/>
                        </a:rPr>
                        <a:t> 때</a:t>
                      </a:r>
                      <a:r>
                        <a:rPr dirty="0"/>
                        <a:t>)  3</a:t>
                      </a:r>
                      <a:r>
                        <a:rPr dirty="0">
                          <a:sym typeface="Helvetica"/>
                        </a:rPr>
                        <a:t>번째 </a:t>
                      </a:r>
                      <a:r>
                        <a:rPr dirty="0" err="1">
                          <a:sym typeface="Helvetica"/>
                        </a:rPr>
                        <a:t>행이면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즉시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함수를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중지한다</a:t>
                      </a:r>
                      <a:r>
                        <a:rPr dirty="0"/>
                        <a:t>.</a:t>
                      </a:r>
                    </a:p>
                    <a:p>
                      <a:pPr algn="l">
                        <a:defRPr sz="600"/>
                      </a:pPr>
                      <a:r>
                        <a:rPr dirty="0"/>
                        <a:t>0</a:t>
                      </a:r>
                      <a:r>
                        <a:rPr dirty="0">
                          <a:sym typeface="Helvetica"/>
                        </a:rPr>
                        <a:t>행이면 </a:t>
                      </a:r>
                      <a:r>
                        <a:rPr dirty="0" err="1">
                          <a:sym typeface="Helvetica"/>
                        </a:rPr>
                        <a:t>우회전을</a:t>
                      </a:r>
                      <a:r>
                        <a:rPr dirty="0"/>
                        <a:t>, 1</a:t>
                      </a:r>
                      <a:r>
                        <a:rPr dirty="0">
                          <a:sym typeface="Helvetica"/>
                        </a:rPr>
                        <a:t>행이면 </a:t>
                      </a:r>
                      <a:r>
                        <a:rPr dirty="0" err="1">
                          <a:sym typeface="Helvetica"/>
                        </a:rPr>
                        <a:t>좌회전을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시키고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행을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하나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늘려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업데이트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한다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9" name="표 18"/>
          <p:cNvGraphicFramePr/>
          <p:nvPr>
            <p:extLst>
              <p:ext uri="{D42A27DB-BD31-4B8C-83A1-F6EECF244321}">
                <p14:modId xmlns:p14="http://schemas.microsoft.com/office/powerpoint/2010/main" val="1094068340"/>
              </p:ext>
            </p:extLst>
          </p:nvPr>
        </p:nvGraphicFramePr>
        <p:xfrm>
          <a:off x="5928916" y="4989841"/>
          <a:ext cx="3062684" cy="11277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86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rPr>
                          <a:sym typeface="Helvetica"/>
                        </a:rPr>
                        <a:t>줄번호</a:t>
                      </a:r>
                      <a:endParaRPr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rPr dirty="0" err="1">
                          <a:sym typeface="Helvetica"/>
                        </a:rPr>
                        <a:t>코드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설명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800" b="1" dirty="0"/>
                        <a:t>332 ~ 371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600"/>
                      </a:pPr>
                      <a:r>
                        <a:rPr dirty="0"/>
                        <a:t>0</a:t>
                      </a:r>
                      <a:r>
                        <a:rPr dirty="0">
                          <a:sym typeface="Helvetica"/>
                        </a:rPr>
                        <a:t>행</a:t>
                      </a:r>
                      <a:r>
                        <a:rPr dirty="0"/>
                        <a:t>, 2</a:t>
                      </a:r>
                      <a:r>
                        <a:rPr dirty="0">
                          <a:sym typeface="Helvetica"/>
                        </a:rPr>
                        <a:t>행일 때</a:t>
                      </a:r>
                      <a:r>
                        <a:rPr dirty="0"/>
                        <a:t>, </a:t>
                      </a:r>
                      <a:r>
                        <a:rPr dirty="0" err="1">
                          <a:sym typeface="Helvetica"/>
                        </a:rPr>
                        <a:t>다음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행을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이동하기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위해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c1</a:t>
                      </a:r>
                      <a:r>
                        <a:rPr dirty="0">
                          <a:sym typeface="Helvetica"/>
                        </a:rPr>
                        <a:t>컬러센서가 </a:t>
                      </a:r>
                      <a:r>
                        <a:rPr dirty="0" err="1">
                          <a:sym typeface="Helvetica"/>
                        </a:rPr>
                        <a:t>하얀색을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인식하고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있는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동안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1 </a:t>
                      </a:r>
                      <a:r>
                        <a:rPr dirty="0" err="1">
                          <a:sym typeface="Helvetica"/>
                        </a:rPr>
                        <a:t>라인트레이싱을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하는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go()</a:t>
                      </a:r>
                      <a:r>
                        <a:rPr dirty="0" err="1">
                          <a:sym typeface="Helvetica"/>
                        </a:rPr>
                        <a:t>함수를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호출한다</a:t>
                      </a:r>
                      <a:r>
                        <a:rPr dirty="0"/>
                        <a:t>.</a:t>
                      </a:r>
                    </a:p>
                    <a:p>
                      <a:pPr algn="l">
                        <a:defRPr sz="600"/>
                      </a:pPr>
                      <a:endParaRPr dirty="0"/>
                    </a:p>
                    <a:p>
                      <a:pPr algn="l">
                        <a:defRPr sz="600"/>
                      </a:pPr>
                      <a:r>
                        <a:rPr dirty="0" err="1">
                          <a:sym typeface="Helvetica"/>
                        </a:rPr>
                        <a:t>패치색을</a:t>
                      </a:r>
                      <a:r>
                        <a:rPr dirty="0">
                          <a:sym typeface="Helvetica"/>
                        </a:rPr>
                        <a:t> 잘 </a:t>
                      </a:r>
                      <a:r>
                        <a:rPr dirty="0" err="1">
                          <a:sym typeface="Helvetica"/>
                        </a:rPr>
                        <a:t>인식하기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위한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/>
                        <a:t>colorSearchTurn</a:t>
                      </a:r>
                      <a:r>
                        <a:rPr dirty="0"/>
                        <a:t>()</a:t>
                      </a:r>
                      <a:r>
                        <a:rPr dirty="0" err="1">
                          <a:sym typeface="Helvetica"/>
                        </a:rPr>
                        <a:t>함수를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호출하고</a:t>
                      </a:r>
                      <a:r>
                        <a:rPr dirty="0"/>
                        <a:t>, </a:t>
                      </a:r>
                      <a:r>
                        <a:rPr dirty="0" err="1"/>
                        <a:t>patchSave</a:t>
                      </a:r>
                      <a:r>
                        <a:rPr dirty="0"/>
                        <a:t>()</a:t>
                      </a:r>
                      <a:r>
                        <a:rPr dirty="0" err="1">
                          <a:sym typeface="Helvetica"/>
                        </a:rPr>
                        <a:t>함수를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호출해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패치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컬러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/>
                        <a:t>S</a:t>
                      </a:r>
                      <a:r>
                        <a:rPr dirty="0" err="1">
                          <a:sym typeface="Helvetica"/>
                        </a:rPr>
                        <a:t>배열에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저장한다</a:t>
                      </a:r>
                      <a:r>
                        <a:rPr dirty="0"/>
                        <a:t>.</a:t>
                      </a:r>
                    </a:p>
                    <a:p>
                      <a:pPr algn="l">
                        <a:defRPr sz="600"/>
                      </a:pPr>
                      <a:endParaRPr dirty="0"/>
                    </a:p>
                    <a:p>
                      <a:pPr algn="l">
                        <a:defRPr sz="600"/>
                      </a:pPr>
                      <a:r>
                        <a:rPr dirty="0" err="1"/>
                        <a:t>Row</a:t>
                      </a:r>
                      <a:r>
                        <a:rPr dirty="0" err="1">
                          <a:sym typeface="Helvetica"/>
                        </a:rPr>
                        <a:t>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업데이트</a:t>
                      </a:r>
                      <a:r>
                        <a:rPr dirty="0">
                          <a:sym typeface="Helvetica"/>
                        </a:rPr>
                        <a:t> 한 </a:t>
                      </a:r>
                      <a:r>
                        <a:rPr dirty="0" err="1">
                          <a:sym typeface="Helvetica"/>
                        </a:rPr>
                        <a:t>상태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+ </a:t>
                      </a:r>
                      <a:r>
                        <a:rPr dirty="0" err="1">
                          <a:sym typeface="Helvetica"/>
                        </a:rPr>
                        <a:t>끝의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열에서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다시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그래프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주행을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위해</a:t>
                      </a:r>
                      <a:r>
                        <a:rPr dirty="0"/>
                        <a:t>, </a:t>
                      </a:r>
                    </a:p>
                    <a:p>
                      <a:pPr algn="l">
                        <a:defRPr sz="600"/>
                      </a:pPr>
                      <a:r>
                        <a:rPr dirty="0" err="1"/>
                        <a:t>Row</a:t>
                      </a:r>
                      <a:r>
                        <a:rPr dirty="0" err="1">
                          <a:sym typeface="Helvetica"/>
                        </a:rPr>
                        <a:t>가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홀수이면</a:t>
                      </a:r>
                      <a:r>
                        <a:rPr dirty="0">
                          <a:sym typeface="Helvetica"/>
                        </a:rPr>
                        <a:t> 그 </a:t>
                      </a:r>
                      <a:r>
                        <a:rPr dirty="0" err="1">
                          <a:sym typeface="Helvetica"/>
                        </a:rPr>
                        <a:t>전과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반대로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/>
                        <a:t>turnleft</a:t>
                      </a:r>
                      <a:r>
                        <a:rPr dirty="0"/>
                        <a:t>, </a:t>
                      </a:r>
                      <a:r>
                        <a:rPr dirty="0" err="1"/>
                        <a:t>row</a:t>
                      </a:r>
                      <a:r>
                        <a:rPr dirty="0" err="1">
                          <a:sym typeface="Helvetica"/>
                        </a:rPr>
                        <a:t>가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짝수이면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/>
                        <a:t>turnright</a:t>
                      </a:r>
                      <a:r>
                        <a:rPr dirty="0" err="1">
                          <a:sym typeface="Helvetica"/>
                        </a:rPr>
                        <a:t>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시켜준다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0" name="표 21"/>
          <p:cNvGraphicFramePr/>
          <p:nvPr/>
        </p:nvGraphicFramePr>
        <p:xfrm>
          <a:off x="6428406" y="1868159"/>
          <a:ext cx="2468511" cy="230445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22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153"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153"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153"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1" name="직사각형 1"/>
          <p:cNvSpPr/>
          <p:nvPr/>
        </p:nvSpPr>
        <p:spPr>
          <a:xfrm>
            <a:off x="7154933" y="1773589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직사각형 16"/>
          <p:cNvSpPr/>
          <p:nvPr/>
        </p:nvSpPr>
        <p:spPr>
          <a:xfrm>
            <a:off x="7969994" y="1773589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직사각형 17"/>
          <p:cNvSpPr/>
          <p:nvPr/>
        </p:nvSpPr>
        <p:spPr>
          <a:xfrm>
            <a:off x="7969993" y="2517825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직사각형 18"/>
          <p:cNvSpPr/>
          <p:nvPr/>
        </p:nvSpPr>
        <p:spPr>
          <a:xfrm>
            <a:off x="7969991" y="3288467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직사각형 19"/>
          <p:cNvSpPr/>
          <p:nvPr/>
        </p:nvSpPr>
        <p:spPr>
          <a:xfrm>
            <a:off x="7969991" y="4068812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직사각형 20"/>
          <p:cNvSpPr/>
          <p:nvPr/>
        </p:nvSpPr>
        <p:spPr>
          <a:xfrm>
            <a:off x="8793111" y="3289069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7" name="직사각형 21"/>
          <p:cNvSpPr/>
          <p:nvPr/>
        </p:nvSpPr>
        <p:spPr>
          <a:xfrm>
            <a:off x="6324600" y="2517824"/>
            <a:ext cx="207611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8" name="직사각형 22"/>
          <p:cNvSpPr/>
          <p:nvPr/>
        </p:nvSpPr>
        <p:spPr>
          <a:xfrm>
            <a:off x="6324946" y="3288467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9" name="직사각형 23"/>
          <p:cNvSpPr/>
          <p:nvPr/>
        </p:nvSpPr>
        <p:spPr>
          <a:xfrm>
            <a:off x="6324600" y="4065478"/>
            <a:ext cx="207611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rPr lang="ko-KR" altLang="en-US"/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304" name="object 2"/>
          <p:cNvSpPr txBox="1"/>
          <p:nvPr/>
        </p:nvSpPr>
        <p:spPr>
          <a:xfrm>
            <a:off x="457199" y="911280"/>
            <a:ext cx="5696587" cy="304801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>
              <a:defRPr/>
            </a:pPr>
            <a:r>
              <a:rPr lang="ko-KR" altLang="en-US" dirty="0" err="1"/>
              <a:t>stopMotor</a:t>
            </a:r>
            <a:r>
              <a:rPr lang="ko-KR" altLang="en-US" dirty="0"/>
              <a:t>, </a:t>
            </a:r>
            <a:r>
              <a:rPr lang="ko-KR" altLang="en-US" dirty="0" err="1"/>
              <a:t>movePoint</a:t>
            </a:r>
            <a:endParaRPr lang="ko-KR" altLang="en-US" dirty="0"/>
          </a:p>
        </p:txBody>
      </p:sp>
      <p:pic>
        <p:nvPicPr>
          <p:cNvPr id="305" name="그림 2" descr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065" y="1744524"/>
            <a:ext cx="6172735" cy="3741746"/>
          </a:xfrm>
          <a:prstGeom prst="rect">
            <a:avLst/>
          </a:prstGeom>
          <a:ln w="12700">
            <a:miter/>
          </a:ln>
        </p:spPr>
      </p:pic>
      <p:sp>
        <p:nvSpPr>
          <p:cNvPr id="306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rPr lang="ko-KR" altLang="en-US"/>
              <a:t>Ⅰ. 1</a:t>
            </a:r>
            <a:r>
              <a:rPr>
                <a:latin typeface="+mn-lt"/>
                <a:ea typeface="+mn-ea"/>
                <a:cs typeface="+mn-cs"/>
                <a:sym typeface="Arial"/>
              </a:rPr>
              <a:t>단계 과제 – 3) 코드리뷰</a:t>
            </a:r>
          </a:p>
        </p:txBody>
      </p:sp>
      <p:graphicFrame>
        <p:nvGraphicFramePr>
          <p:cNvPr id="307" name="표 18"/>
          <p:cNvGraphicFramePr/>
          <p:nvPr>
            <p:extLst>
              <p:ext uri="{D42A27DB-BD31-4B8C-83A1-F6EECF244321}">
                <p14:modId xmlns:p14="http://schemas.microsoft.com/office/powerpoint/2010/main" val="699012244"/>
              </p:ext>
            </p:extLst>
          </p:nvPr>
        </p:nvGraphicFramePr>
        <p:xfrm>
          <a:off x="3700043" y="1718429"/>
          <a:ext cx="5102861" cy="944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4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 b="1" dirty="0" err="1">
                          <a:sym typeface="Arial"/>
                        </a:rPr>
                        <a:t>줄번호</a:t>
                      </a:r>
                      <a:endParaRPr b="1"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 b="1" dirty="0" err="1">
                          <a:sym typeface="Arial"/>
                        </a:rPr>
                        <a:t>코드</a:t>
                      </a:r>
                      <a:r>
                        <a:rPr b="1" dirty="0">
                          <a:sym typeface="Arial"/>
                        </a:rPr>
                        <a:t> </a:t>
                      </a:r>
                      <a:r>
                        <a:rPr b="1" dirty="0" err="1">
                          <a:sym typeface="Arial"/>
                        </a:rPr>
                        <a:t>설명</a:t>
                      </a:r>
                      <a:endParaRPr b="1"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1200" b="1" dirty="0"/>
                        <a:t>421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~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en-US" altLang="ko-KR" sz="1200" b="1" dirty="0"/>
                        <a:t>425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>
                          <a:sym typeface="Arial"/>
                        </a:rPr>
                        <a:t>로봇 멈추기 위한 함수</a:t>
                      </a:r>
                      <a:endParaRPr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1200" b="1" dirty="0"/>
                        <a:t>427 ~ 443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dirty="0" err="1">
                          <a:sym typeface="Arial"/>
                        </a:rPr>
                        <a:t>도착점</a:t>
                      </a:r>
                      <a:r>
                        <a:rPr dirty="0">
                          <a:sym typeface="Arial"/>
                        </a:rPr>
                        <a:t> ~ </a:t>
                      </a:r>
                      <a:r>
                        <a:rPr dirty="0" err="1">
                          <a:sym typeface="Arial"/>
                        </a:rPr>
                        <a:t>이동점으로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이동하기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위한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함수</a:t>
                      </a:r>
                      <a:endParaRPr dirty="0">
                        <a:sym typeface="Arial"/>
                      </a:endParaRPr>
                    </a:p>
                    <a:p>
                      <a:pPr algn="l">
                        <a:defRPr sz="1000"/>
                      </a:pPr>
                      <a:r>
                        <a:rPr dirty="0" err="1">
                          <a:sym typeface="Arial"/>
                        </a:rPr>
                        <a:t>count가</a:t>
                      </a:r>
                      <a:r>
                        <a:rPr dirty="0">
                          <a:sym typeface="Arial"/>
                        </a:rPr>
                        <a:t> 3이 될 때 </a:t>
                      </a:r>
                      <a:r>
                        <a:rPr dirty="0" err="1">
                          <a:sym typeface="Arial"/>
                        </a:rPr>
                        <a:t>까지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go_nosave</a:t>
                      </a:r>
                      <a:r>
                        <a:rPr dirty="0">
                          <a:sym typeface="Arial"/>
                        </a:rPr>
                        <a:t>()</a:t>
                      </a:r>
                      <a:r>
                        <a:rPr dirty="0" err="1">
                          <a:sym typeface="Arial"/>
                        </a:rPr>
                        <a:t>함수를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호출시켜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이동시킨다</a:t>
                      </a:r>
                      <a:r>
                        <a:rPr dirty="0">
                          <a:sym typeface="Arial"/>
                        </a:rPr>
                        <a:t>.</a:t>
                      </a:r>
                      <a:endParaRPr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" name="직사각형 12"/>
          <p:cNvSpPr/>
          <p:nvPr/>
        </p:nvSpPr>
        <p:spPr>
          <a:xfrm>
            <a:off x="911325" y="1744524"/>
            <a:ext cx="1905001" cy="846276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309" name="직사각형 14"/>
          <p:cNvSpPr/>
          <p:nvPr/>
        </p:nvSpPr>
        <p:spPr>
          <a:xfrm>
            <a:off x="911325" y="2692986"/>
            <a:ext cx="2514601" cy="2793283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graphicFrame>
        <p:nvGraphicFramePr>
          <p:cNvPr id="310" name="표 21"/>
          <p:cNvGraphicFramePr/>
          <p:nvPr>
            <p:extLst>
              <p:ext uri="{D42A27DB-BD31-4B8C-83A1-F6EECF244321}">
                <p14:modId xmlns:p14="http://schemas.microsoft.com/office/powerpoint/2010/main" val="1070337310"/>
              </p:ext>
            </p:extLst>
          </p:nvPr>
        </p:nvGraphicFramePr>
        <p:xfrm>
          <a:off x="5113909" y="3200988"/>
          <a:ext cx="2468511" cy="230445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22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153"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153"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153"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1" name="직사각형 16"/>
          <p:cNvSpPr/>
          <p:nvPr/>
        </p:nvSpPr>
        <p:spPr>
          <a:xfrm>
            <a:off x="5840438" y="3106418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312" name="직사각형 17"/>
          <p:cNvSpPr/>
          <p:nvPr/>
        </p:nvSpPr>
        <p:spPr>
          <a:xfrm>
            <a:off x="6655497" y="3106418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313" name="직사각형 18"/>
          <p:cNvSpPr/>
          <p:nvPr/>
        </p:nvSpPr>
        <p:spPr>
          <a:xfrm>
            <a:off x="6655496" y="3850654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314" name="직사각형 19"/>
          <p:cNvSpPr/>
          <p:nvPr/>
        </p:nvSpPr>
        <p:spPr>
          <a:xfrm>
            <a:off x="6655496" y="4621296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315" name="직사각형 20"/>
          <p:cNvSpPr/>
          <p:nvPr/>
        </p:nvSpPr>
        <p:spPr>
          <a:xfrm>
            <a:off x="6655495" y="5401641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316" name="직사각형 21"/>
          <p:cNvSpPr/>
          <p:nvPr/>
        </p:nvSpPr>
        <p:spPr>
          <a:xfrm>
            <a:off x="7478614" y="4621898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317" name="직사각형 22"/>
          <p:cNvSpPr/>
          <p:nvPr/>
        </p:nvSpPr>
        <p:spPr>
          <a:xfrm>
            <a:off x="5010103" y="3850654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318" name="직사각형 23"/>
          <p:cNvSpPr/>
          <p:nvPr/>
        </p:nvSpPr>
        <p:spPr>
          <a:xfrm>
            <a:off x="5010449" y="4621296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319" name="직사각형 24"/>
          <p:cNvSpPr/>
          <p:nvPr/>
        </p:nvSpPr>
        <p:spPr>
          <a:xfrm>
            <a:off x="5010103" y="5398308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320" name="TextBox 5"/>
          <p:cNvSpPr txBox="1"/>
          <p:nvPr/>
        </p:nvSpPr>
        <p:spPr>
          <a:xfrm>
            <a:off x="4440318" y="2918290"/>
            <a:ext cx="583346" cy="3581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Arial"/>
              </a:rPr>
              <a:t>출발</a:t>
            </a:r>
          </a:p>
        </p:txBody>
      </p:sp>
      <p:sp>
        <p:nvSpPr>
          <p:cNvPr id="321" name="TextBox 26"/>
          <p:cNvSpPr txBox="1"/>
          <p:nvPr/>
        </p:nvSpPr>
        <p:spPr>
          <a:xfrm>
            <a:off x="4426757" y="5762891"/>
            <a:ext cx="583346" cy="3581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+mn-lt"/>
                <a:ea typeface="+mn-ea"/>
                <a:cs typeface="+mn-cs"/>
                <a:sym typeface="Arial"/>
              </a:rPr>
              <a:t>도착</a:t>
            </a:r>
            <a:endParaRPr dirty="0"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22" name="TextBox 27"/>
          <p:cNvSpPr txBox="1"/>
          <p:nvPr/>
        </p:nvSpPr>
        <p:spPr>
          <a:xfrm>
            <a:off x="7686226" y="5762891"/>
            <a:ext cx="583346" cy="3581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Arial"/>
              </a:rPr>
              <a:t>이동</a:t>
            </a:r>
          </a:p>
        </p:txBody>
      </p:sp>
      <p:cxnSp>
        <p:nvCxnSpPr>
          <p:cNvPr id="323" name="직선 화살표 연결선 28"/>
          <p:cNvCxnSpPr/>
          <p:nvPr/>
        </p:nvCxnSpPr>
        <p:spPr>
          <a:xfrm>
            <a:off x="4863673" y="5762891"/>
            <a:ext cx="2952334" cy="0"/>
          </a:xfrm>
          <a:prstGeom prst="straightConnector1">
            <a:avLst/>
          </a:prstGeom>
          <a:ln w="76200">
            <a:solidFill>
              <a:srgbClr val="558ED5"/>
            </a:solidFill>
            <a:tailEnd type="triangle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955025D-148B-4C8D-8D8F-5B30A9279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03" y="2725978"/>
            <a:ext cx="600391" cy="141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rPr lang="ko-KR" altLang="en-US"/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326" name="object 2"/>
          <p:cNvSpPr txBox="1"/>
          <p:nvPr/>
        </p:nvSpPr>
        <p:spPr>
          <a:xfrm>
            <a:off x="457199" y="1005204"/>
            <a:ext cx="5696587" cy="304801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>
              <a:defRPr/>
            </a:pPr>
            <a:r>
              <a:rPr lang="en-US" altLang="ko-KR" dirty="0"/>
              <a:t>m</a:t>
            </a:r>
            <a:r>
              <a:rPr lang="ko-KR" altLang="en-US" dirty="0" err="1"/>
              <a:t>ain</a:t>
            </a:r>
            <a:r>
              <a:rPr lang="en-US" altLang="ko-KR" dirty="0"/>
              <a:t>(1)</a:t>
            </a:r>
            <a:r>
              <a:rPr lang="ko-KR" altLang="en-US" dirty="0"/>
              <a:t> </a:t>
            </a:r>
          </a:p>
        </p:txBody>
      </p:sp>
      <p:pic>
        <p:nvPicPr>
          <p:cNvPr id="327" name="그림 3" descr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57" y="1441182"/>
            <a:ext cx="4071343" cy="3738869"/>
          </a:xfrm>
          <a:prstGeom prst="rect">
            <a:avLst/>
          </a:prstGeom>
          <a:ln w="12700">
            <a:miter/>
          </a:ln>
        </p:spPr>
      </p:pic>
      <p:pic>
        <p:nvPicPr>
          <p:cNvPr id="328" name="그림 14" descr="그림 14"/>
          <p:cNvPicPr>
            <a:picLocks noChangeAspect="1"/>
          </p:cNvPicPr>
          <p:nvPr/>
        </p:nvPicPr>
        <p:blipFill rotWithShape="1">
          <a:blip r:embed="rId3"/>
          <a:srcRect b="52740"/>
          <a:stretch>
            <a:fillRect/>
          </a:stretch>
        </p:blipFill>
        <p:spPr>
          <a:xfrm>
            <a:off x="0" y="4407903"/>
            <a:ext cx="4129669" cy="1764297"/>
          </a:xfrm>
          <a:prstGeom prst="rect">
            <a:avLst/>
          </a:prstGeom>
          <a:ln w="12700">
            <a:miter/>
          </a:ln>
        </p:spPr>
      </p:pic>
      <p:sp>
        <p:nvSpPr>
          <p:cNvPr id="329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rPr lang="ko-KR" altLang="en-US"/>
              <a:t>Ⅰ. 1</a:t>
            </a:r>
            <a:r>
              <a:rPr>
                <a:latin typeface="+mn-lt"/>
                <a:ea typeface="+mn-ea"/>
                <a:cs typeface="+mn-cs"/>
                <a:sym typeface="Arial"/>
              </a:rPr>
              <a:t>단계 과제 – 3) 코드리뷰</a:t>
            </a:r>
          </a:p>
        </p:txBody>
      </p:sp>
      <p:graphicFrame>
        <p:nvGraphicFramePr>
          <p:cNvPr id="330" name="표 18"/>
          <p:cNvGraphicFramePr/>
          <p:nvPr>
            <p:extLst>
              <p:ext uri="{D42A27DB-BD31-4B8C-83A1-F6EECF244321}">
                <p14:modId xmlns:p14="http://schemas.microsoft.com/office/powerpoint/2010/main" val="1975530523"/>
              </p:ext>
            </p:extLst>
          </p:nvPr>
        </p:nvGraphicFramePr>
        <p:xfrm>
          <a:off x="2064834" y="2316054"/>
          <a:ext cx="2809941" cy="15849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28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 dirty="0" err="1">
                          <a:sym typeface="Arial"/>
                        </a:rPr>
                        <a:t>줄번호</a:t>
                      </a:r>
                      <a:endParaRPr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 dirty="0" err="1">
                          <a:sym typeface="Arial"/>
                        </a:rPr>
                        <a:t>코드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설명</a:t>
                      </a:r>
                      <a:endParaRPr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1000" b="1" dirty="0"/>
                        <a:t>454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 dirty="0">
                          <a:sym typeface="Arial"/>
                        </a:rPr>
                        <a:t>행 </a:t>
                      </a:r>
                      <a:r>
                        <a:rPr dirty="0" err="1">
                          <a:sym typeface="Arial"/>
                        </a:rPr>
                        <a:t>우선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탐색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실시하기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위해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completeSearch</a:t>
                      </a:r>
                      <a:r>
                        <a:rPr dirty="0">
                          <a:sym typeface="Arial"/>
                        </a:rPr>
                        <a:t>()</a:t>
                      </a:r>
                      <a:r>
                        <a:rPr dirty="0" err="1">
                          <a:sym typeface="Arial"/>
                        </a:rPr>
                        <a:t>함수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호출</a:t>
                      </a:r>
                      <a:endParaRPr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1000" b="1" dirty="0"/>
                        <a:t>455 ~ 459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>
                          <a:sym typeface="Arial"/>
                        </a:rPr>
                        <a:t>행 우선 탐색 후 이동점으로 이동하기 위해 왼쪽으로 두번 턴</a:t>
                      </a:r>
                      <a:endParaRPr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1000" b="1" dirty="0"/>
                        <a:t>464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 dirty="0" err="1">
                          <a:sym typeface="Arial"/>
                        </a:rPr>
                        <a:t>이동점으로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이동하기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위해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movePoint</a:t>
                      </a:r>
                      <a:r>
                        <a:rPr dirty="0">
                          <a:sym typeface="Arial"/>
                        </a:rPr>
                        <a:t>() </a:t>
                      </a:r>
                      <a:r>
                        <a:rPr dirty="0" err="1">
                          <a:sym typeface="Arial"/>
                        </a:rPr>
                        <a:t>함수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호출</a:t>
                      </a:r>
                      <a:endParaRPr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1000" b="1" dirty="0"/>
                        <a:t>467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 dirty="0">
                          <a:sym typeface="Arial"/>
                        </a:rPr>
                        <a:t>행 </a:t>
                      </a:r>
                      <a:r>
                        <a:rPr dirty="0" err="1">
                          <a:sym typeface="Arial"/>
                        </a:rPr>
                        <a:t>우선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탐색으로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저장한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패치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위치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배열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출력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위해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printMap</a:t>
                      </a:r>
                      <a:r>
                        <a:rPr dirty="0">
                          <a:sym typeface="Arial"/>
                        </a:rPr>
                        <a:t>()</a:t>
                      </a:r>
                      <a:r>
                        <a:rPr dirty="0" err="1">
                          <a:sym typeface="Arial"/>
                        </a:rPr>
                        <a:t>함수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호출</a:t>
                      </a:r>
                      <a:endParaRPr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1" name="직사각형 12"/>
          <p:cNvSpPr/>
          <p:nvPr/>
        </p:nvSpPr>
        <p:spPr>
          <a:xfrm>
            <a:off x="664669" y="2316054"/>
            <a:ext cx="1357943" cy="1874946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332" name="직사각형 18"/>
          <p:cNvSpPr/>
          <p:nvPr/>
        </p:nvSpPr>
        <p:spPr>
          <a:xfrm>
            <a:off x="664669" y="4274909"/>
            <a:ext cx="2927695" cy="1568993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graphicFrame>
        <p:nvGraphicFramePr>
          <p:cNvPr id="333" name="표 18"/>
          <p:cNvGraphicFramePr/>
          <p:nvPr>
            <p:extLst>
              <p:ext uri="{D42A27DB-BD31-4B8C-83A1-F6EECF244321}">
                <p14:modId xmlns:p14="http://schemas.microsoft.com/office/powerpoint/2010/main" val="4220518552"/>
              </p:ext>
            </p:extLst>
          </p:nvPr>
        </p:nvGraphicFramePr>
        <p:xfrm>
          <a:off x="3733800" y="4114800"/>
          <a:ext cx="5223768" cy="17983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51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90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 dirty="0" err="1">
                          <a:sym typeface="Arial"/>
                        </a:rPr>
                        <a:t>줄번호</a:t>
                      </a:r>
                      <a:endParaRPr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 dirty="0" err="1">
                          <a:sym typeface="Arial"/>
                        </a:rPr>
                        <a:t>코드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설명</a:t>
                      </a:r>
                      <a:endParaRPr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800" b="1" dirty="0"/>
                        <a:t>470 ~ 487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>
                          <a:sym typeface="Arial"/>
                        </a:rPr>
                        <a:t>다이나믹 프로그래밍을 이용하여 이동점~출발점까지 모든 정점의 점수를 </a:t>
                      </a:r>
                    </a:p>
                    <a:p>
                      <a:pPr algn="l">
                        <a:defRPr sz="800"/>
                      </a:pPr>
                      <a:r>
                        <a:rPr>
                          <a:sym typeface="Arial"/>
                        </a:rPr>
                        <a:t>그 직전 정점의 점수와 합한 것 중 최대 점수만 저장</a:t>
                      </a:r>
                    </a:p>
                    <a:p>
                      <a:pPr algn="l">
                        <a:defRPr sz="800"/>
                      </a:pPr>
                      <a:r>
                        <a:rPr>
                          <a:sym typeface="Arial"/>
                        </a:rPr>
                        <a:t>dt배열 -&gt; 최대 패치 수 배열</a:t>
                      </a:r>
                    </a:p>
                    <a:p>
                      <a:pPr algn="l">
                        <a:defRPr sz="800"/>
                      </a:pPr>
                      <a:r>
                        <a:rPr>
                          <a:sym typeface="Arial"/>
                        </a:rPr>
                        <a:t>S배열 -&gt; 패치의 위치 저장 배열</a:t>
                      </a:r>
                      <a:endParaRPr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9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800" b="1" dirty="0"/>
                        <a:t>474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 lang="ko-KR" altLang="en-US"/>
                        <a:t>e → </a:t>
                      </a:r>
                      <a:r>
                        <a:rPr>
                          <a:sym typeface="Arial"/>
                        </a:rPr>
                        <a:t>행, f → 열, 0행 0열은 자기 자신이 최대 점수 </a:t>
                      </a:r>
                      <a:endParaRPr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9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800" b="1" dirty="0"/>
                        <a:t>475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 lang="ko-KR" altLang="en-US"/>
                        <a:t>0</a:t>
                      </a:r>
                      <a:r>
                        <a:rPr>
                          <a:sym typeface="Arial"/>
                        </a:rPr>
                        <a:t>열은 직전 행 dt[-1][0]에 S배열의 현재 자리 점수를 더한 값</a:t>
                      </a:r>
                      <a:endParaRPr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9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800" b="1" dirty="0"/>
                        <a:t>476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 lang="ko-KR" altLang="en-US"/>
                        <a:t>0</a:t>
                      </a:r>
                      <a:r>
                        <a:rPr>
                          <a:sym typeface="Arial"/>
                        </a:rPr>
                        <a:t>행은 직전 열 dt[0][-1]에 S배열의 현재 자리 점수를 더한 값</a:t>
                      </a:r>
                      <a:endParaRPr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59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800" b="1" dirty="0"/>
                        <a:t>477 ~ 485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 dirty="0" err="1">
                          <a:sym typeface="Arial"/>
                        </a:rPr>
                        <a:t>이외에는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바로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이전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위치들의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값에서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Max값</a:t>
                      </a:r>
                      <a:r>
                        <a:rPr dirty="0">
                          <a:sym typeface="Arial"/>
                        </a:rPr>
                        <a:t> </a:t>
                      </a:r>
                      <a:r>
                        <a:rPr dirty="0" err="1">
                          <a:sym typeface="Arial"/>
                        </a:rPr>
                        <a:t>비교</a:t>
                      </a:r>
                      <a:endParaRPr dirty="0">
                        <a:sym typeface="Arial"/>
                      </a:endParaRPr>
                    </a:p>
                    <a:p>
                      <a:pPr algn="l">
                        <a:defRPr sz="800" b="1">
                          <a:solidFill>
                            <a:srgbClr val="C00000"/>
                          </a:solidFill>
                        </a:defRPr>
                      </a:pPr>
                      <a:r>
                        <a:rPr dirty="0" err="1">
                          <a:sym typeface="Arial"/>
                        </a:rPr>
                        <a:t>관계식</a:t>
                      </a:r>
                      <a:r>
                        <a:rPr dirty="0">
                          <a:sym typeface="Arial"/>
                        </a:rPr>
                        <a:t>) dt[a][b] = max(dt[a-1][b], dt[a][b-1]) + (a, b)의 </a:t>
                      </a:r>
                      <a:r>
                        <a:rPr dirty="0" err="1">
                          <a:sym typeface="Arial"/>
                        </a:rPr>
                        <a:t>패치</a:t>
                      </a:r>
                      <a:r>
                        <a:rPr dirty="0">
                          <a:sym typeface="Arial"/>
                        </a:rPr>
                        <a:t> 수</a:t>
                      </a:r>
                      <a:endParaRPr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4" name="표 21"/>
          <p:cNvGraphicFramePr/>
          <p:nvPr/>
        </p:nvGraphicFramePr>
        <p:xfrm>
          <a:off x="5029200" y="1802229"/>
          <a:ext cx="1818084" cy="16972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5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314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5" name="TextBox 21"/>
          <p:cNvSpPr txBox="1"/>
          <p:nvPr/>
        </p:nvSpPr>
        <p:spPr>
          <a:xfrm>
            <a:off x="5074920" y="3578423"/>
            <a:ext cx="1726644" cy="319790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algn="ctr">
              <a:defRPr sz="1400" b="1"/>
            </a:pPr>
            <a:r>
              <a:rPr lang="ko-KR" altLang="en-US"/>
              <a:t>S[][] – </a:t>
            </a:r>
            <a:r>
              <a:rPr>
                <a:latin typeface="+mn-lt"/>
                <a:ea typeface="+mn-ea"/>
                <a:cs typeface="+mn-cs"/>
                <a:sym typeface="Arial"/>
              </a:rPr>
              <a:t>패치 자리</a:t>
            </a:r>
          </a:p>
        </p:txBody>
      </p:sp>
      <p:graphicFrame>
        <p:nvGraphicFramePr>
          <p:cNvPr id="336" name="표 21"/>
          <p:cNvGraphicFramePr/>
          <p:nvPr/>
        </p:nvGraphicFramePr>
        <p:xfrm>
          <a:off x="7142626" y="1802229"/>
          <a:ext cx="1818084" cy="16972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5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314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dirty="0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7" name="TextBox 23"/>
          <p:cNvSpPr txBox="1"/>
          <p:nvPr/>
        </p:nvSpPr>
        <p:spPr>
          <a:xfrm>
            <a:off x="7188346" y="3578423"/>
            <a:ext cx="1726645" cy="319790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algn="ctr">
              <a:defRPr sz="1400" b="1"/>
            </a:pPr>
            <a:r>
              <a:rPr lang="ko-KR" altLang="en-US"/>
              <a:t>dt[][] – </a:t>
            </a:r>
            <a:r>
              <a:rPr>
                <a:latin typeface="+mn-lt"/>
                <a:ea typeface="+mn-ea"/>
                <a:cs typeface="+mn-cs"/>
                <a:sym typeface="Arial"/>
              </a:rPr>
              <a:t>최대 점수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A67934-C3EA-4658-B8A8-9743F81EF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48" y="3546386"/>
            <a:ext cx="369138" cy="149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340" name="object 2"/>
          <p:cNvSpPr txBox="1"/>
          <p:nvPr/>
        </p:nvSpPr>
        <p:spPr>
          <a:xfrm>
            <a:off x="457199" y="1005204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rPr lang="en-US" altLang="ko-KR" dirty="0"/>
              <a:t>m</a:t>
            </a:r>
            <a:r>
              <a:rPr dirty="0"/>
              <a:t>ain</a:t>
            </a:r>
            <a:r>
              <a:rPr lang="en-US" dirty="0"/>
              <a:t>(1)</a:t>
            </a:r>
            <a:r>
              <a:rPr dirty="0"/>
              <a:t> </a:t>
            </a:r>
          </a:p>
        </p:txBody>
      </p:sp>
      <p:pic>
        <p:nvPicPr>
          <p:cNvPr id="341" name="그림 6" descr="그림 6"/>
          <p:cNvPicPr>
            <a:picLocks noChangeAspect="1"/>
          </p:cNvPicPr>
          <p:nvPr/>
        </p:nvPicPr>
        <p:blipFill>
          <a:blip r:embed="rId2"/>
          <a:srcRect t="49699"/>
          <a:stretch>
            <a:fillRect/>
          </a:stretch>
        </p:blipFill>
        <p:spPr>
          <a:xfrm>
            <a:off x="184562" y="1473213"/>
            <a:ext cx="4539839" cy="206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t>Ⅰ.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pic>
        <p:nvPicPr>
          <p:cNvPr id="343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2" y="2966111"/>
            <a:ext cx="3924267" cy="302656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직사각형 19"/>
          <p:cNvSpPr/>
          <p:nvPr/>
        </p:nvSpPr>
        <p:spPr>
          <a:xfrm>
            <a:off x="831911" y="1472296"/>
            <a:ext cx="2516870" cy="3709304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345" name="표 18"/>
          <p:cNvGraphicFramePr/>
          <p:nvPr>
            <p:extLst>
              <p:ext uri="{D42A27DB-BD31-4B8C-83A1-F6EECF244321}">
                <p14:modId xmlns:p14="http://schemas.microsoft.com/office/powerpoint/2010/main" val="353825158"/>
              </p:ext>
            </p:extLst>
          </p:nvPr>
        </p:nvGraphicFramePr>
        <p:xfrm>
          <a:off x="4201629" y="4735369"/>
          <a:ext cx="4724400" cy="1249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2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2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 dirty="0" err="1">
                          <a:sym typeface="Helvetica"/>
                        </a:rPr>
                        <a:t>줄번호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 dirty="0" err="1">
                          <a:sym typeface="Helvetica"/>
                        </a:rPr>
                        <a:t>코드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설명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901">
                <a:tc>
                  <a:txBody>
                    <a:bodyPr/>
                    <a:lstStyle/>
                    <a:p>
                      <a:pPr algn="ctr"/>
                      <a:r>
                        <a:rPr sz="1000" b="1" dirty="0"/>
                        <a:t>492 ~ 506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rPr dirty="0" err="1">
                          <a:sym typeface="Helvetica"/>
                        </a:rPr>
                        <a:t>행이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0</a:t>
                      </a:r>
                      <a:r>
                        <a:rPr dirty="0">
                          <a:sym typeface="Helvetica"/>
                        </a:rPr>
                        <a:t>이 </a:t>
                      </a:r>
                      <a:r>
                        <a:rPr dirty="0" err="1">
                          <a:sym typeface="Helvetica"/>
                        </a:rPr>
                        <a:t>아니고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열이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0</a:t>
                      </a:r>
                      <a:r>
                        <a:rPr dirty="0">
                          <a:sym typeface="Helvetica"/>
                        </a:rPr>
                        <a:t>이 </a:t>
                      </a:r>
                      <a:r>
                        <a:rPr dirty="0" err="1">
                          <a:sym typeface="Helvetica"/>
                        </a:rPr>
                        <a:t>아닌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동안</a:t>
                      </a:r>
                      <a:r>
                        <a:rPr dirty="0"/>
                        <a:t>, </a:t>
                      </a:r>
                      <a:r>
                        <a:rPr dirty="0" err="1">
                          <a:sym typeface="Helvetica"/>
                        </a:rPr>
                        <a:t>해당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값의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-1</a:t>
                      </a:r>
                      <a:r>
                        <a:rPr dirty="0">
                          <a:sym typeface="Helvetica"/>
                        </a:rPr>
                        <a:t>행에 </a:t>
                      </a:r>
                      <a:r>
                        <a:rPr dirty="0" err="1">
                          <a:sym typeface="Helvetica"/>
                        </a:rPr>
                        <a:t>있는</a:t>
                      </a:r>
                      <a:r>
                        <a:rPr dirty="0">
                          <a:sym typeface="Helvetica"/>
                        </a:rPr>
                        <a:t> 값</a:t>
                      </a:r>
                      <a:r>
                        <a:rPr dirty="0"/>
                        <a:t>(</a:t>
                      </a:r>
                      <a:r>
                        <a:rPr dirty="0" err="1">
                          <a:sym typeface="Helvetica"/>
                        </a:rPr>
                        <a:t>위쪽값</a:t>
                      </a:r>
                      <a:r>
                        <a:rPr dirty="0"/>
                        <a:t>)</a:t>
                      </a:r>
                      <a:r>
                        <a:rPr dirty="0">
                          <a:sym typeface="Helvetica"/>
                        </a:rPr>
                        <a:t>과 </a:t>
                      </a:r>
                    </a:p>
                    <a:p>
                      <a:pPr algn="l">
                        <a:defRPr sz="900"/>
                      </a:pPr>
                      <a:r>
                        <a:rPr dirty="0" err="1">
                          <a:sym typeface="Helvetica"/>
                        </a:rPr>
                        <a:t>해당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값의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-1</a:t>
                      </a:r>
                      <a:r>
                        <a:rPr dirty="0">
                          <a:sym typeface="Helvetica"/>
                        </a:rPr>
                        <a:t>열에 </a:t>
                      </a:r>
                      <a:r>
                        <a:rPr dirty="0" err="1">
                          <a:sym typeface="Helvetica"/>
                        </a:rPr>
                        <a:t>있는</a:t>
                      </a:r>
                      <a:r>
                        <a:rPr dirty="0">
                          <a:sym typeface="Helvetica"/>
                        </a:rPr>
                        <a:t> 값</a:t>
                      </a:r>
                      <a:r>
                        <a:rPr dirty="0"/>
                        <a:t>(</a:t>
                      </a:r>
                      <a:r>
                        <a:rPr dirty="0" err="1">
                          <a:sym typeface="Helvetica"/>
                        </a:rPr>
                        <a:t>좌측값</a:t>
                      </a:r>
                      <a:r>
                        <a:rPr dirty="0"/>
                        <a:t>)</a:t>
                      </a:r>
                      <a:r>
                        <a:rPr dirty="0">
                          <a:sym typeface="Helvetica"/>
                        </a:rPr>
                        <a:t>과 </a:t>
                      </a:r>
                      <a:r>
                        <a:rPr dirty="0" err="1">
                          <a:sym typeface="Helvetica"/>
                        </a:rPr>
                        <a:t>비교</a:t>
                      </a:r>
                      <a:endParaRPr dirty="0">
                        <a:sym typeface="Helvetica"/>
                      </a:endParaRPr>
                    </a:p>
                    <a:p>
                      <a:pPr algn="l">
                        <a:defRPr sz="900"/>
                      </a:pPr>
                      <a:r>
                        <a:rPr dirty="0"/>
                        <a:t>→ </a:t>
                      </a:r>
                      <a:r>
                        <a:rPr dirty="0" err="1">
                          <a:sym typeface="Helvetica"/>
                        </a:rPr>
                        <a:t>위쪽값이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크면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위쪽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이동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&amp; </a:t>
                      </a:r>
                      <a:r>
                        <a:rPr dirty="0">
                          <a:sym typeface="Helvetica"/>
                        </a:rPr>
                        <a:t>행 </a:t>
                      </a:r>
                      <a:r>
                        <a:rPr dirty="0"/>
                        <a:t>-1 </a:t>
                      </a:r>
                      <a:r>
                        <a:rPr dirty="0" err="1">
                          <a:sym typeface="Helvetica"/>
                        </a:rPr>
                        <a:t>저장</a:t>
                      </a:r>
                      <a:endParaRPr dirty="0">
                        <a:sym typeface="Helvetica"/>
                      </a:endParaRPr>
                    </a:p>
                    <a:p>
                      <a:pPr algn="l">
                        <a:defRPr sz="900"/>
                      </a:pPr>
                      <a:r>
                        <a:rPr dirty="0"/>
                        <a:t>→ </a:t>
                      </a:r>
                      <a:r>
                        <a:rPr dirty="0" err="1">
                          <a:sym typeface="Helvetica"/>
                        </a:rPr>
                        <a:t>좌측값이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크면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좌측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이동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&amp; </a:t>
                      </a:r>
                      <a:r>
                        <a:rPr dirty="0">
                          <a:sym typeface="Helvetica"/>
                        </a:rPr>
                        <a:t>열 </a:t>
                      </a:r>
                      <a:r>
                        <a:rPr dirty="0"/>
                        <a:t>-1 </a:t>
                      </a:r>
                      <a:r>
                        <a:rPr dirty="0" err="1">
                          <a:sym typeface="Helvetica"/>
                        </a:rPr>
                        <a:t>저장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091">
                <a:tc>
                  <a:txBody>
                    <a:bodyPr/>
                    <a:lstStyle/>
                    <a:p>
                      <a:pPr algn="ctr"/>
                      <a:r>
                        <a:rPr sz="1000" b="1" dirty="0"/>
                        <a:t>507 ~ 522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-"/>
                        <a:defRPr sz="900"/>
                      </a:pPr>
                      <a:r>
                        <a:rPr dirty="0" err="1">
                          <a:sym typeface="Helvetica"/>
                        </a:rPr>
                        <a:t>행이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0</a:t>
                      </a:r>
                      <a:r>
                        <a:rPr dirty="0">
                          <a:sym typeface="Helvetica"/>
                        </a:rPr>
                        <a:t>이면 더 </a:t>
                      </a:r>
                      <a:r>
                        <a:rPr dirty="0" err="1">
                          <a:sym typeface="Helvetica"/>
                        </a:rPr>
                        <a:t>이상</a:t>
                      </a:r>
                      <a:r>
                        <a:rPr dirty="0">
                          <a:sym typeface="Helvetica"/>
                        </a:rPr>
                        <a:t> 행 </a:t>
                      </a:r>
                      <a:r>
                        <a:rPr dirty="0" err="1">
                          <a:sym typeface="Helvetica"/>
                        </a:rPr>
                        <a:t>이동이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불가하므로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열이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0</a:t>
                      </a:r>
                      <a:r>
                        <a:rPr dirty="0">
                          <a:sym typeface="Helvetica"/>
                        </a:rPr>
                        <a:t>이 </a:t>
                      </a:r>
                      <a:r>
                        <a:rPr dirty="0" err="1">
                          <a:sym typeface="Helvetica"/>
                        </a:rPr>
                        <a:t>아닌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동안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왼쪽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이동</a:t>
                      </a:r>
                      <a:endParaRPr dirty="0">
                        <a:sym typeface="Helvetica"/>
                      </a:endParaRPr>
                    </a:p>
                    <a:p>
                      <a:pPr marL="171450" indent="-171450" algn="l">
                        <a:buSzPct val="100000"/>
                        <a:buChar char="-"/>
                        <a:defRPr sz="900"/>
                      </a:pPr>
                      <a:r>
                        <a:rPr dirty="0" err="1">
                          <a:sym typeface="Helvetica"/>
                        </a:rPr>
                        <a:t>열이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0</a:t>
                      </a:r>
                      <a:r>
                        <a:rPr dirty="0">
                          <a:sym typeface="Helvetica"/>
                        </a:rPr>
                        <a:t>이면 더 </a:t>
                      </a:r>
                      <a:r>
                        <a:rPr dirty="0" err="1">
                          <a:sym typeface="Helvetica"/>
                        </a:rPr>
                        <a:t>이상</a:t>
                      </a:r>
                      <a:r>
                        <a:rPr dirty="0">
                          <a:sym typeface="Helvetica"/>
                        </a:rPr>
                        <a:t> 열 </a:t>
                      </a:r>
                      <a:r>
                        <a:rPr dirty="0" err="1">
                          <a:sym typeface="Helvetica"/>
                        </a:rPr>
                        <a:t>이동이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불가하므로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행이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0</a:t>
                      </a:r>
                      <a:r>
                        <a:rPr dirty="0">
                          <a:sym typeface="Helvetica"/>
                        </a:rPr>
                        <a:t>이 </a:t>
                      </a:r>
                      <a:r>
                        <a:rPr dirty="0" err="1">
                          <a:sym typeface="Helvetica"/>
                        </a:rPr>
                        <a:t>아닌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동안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위쪽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이동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6" name="표 21"/>
          <p:cNvGraphicFramePr/>
          <p:nvPr>
            <p:extLst>
              <p:ext uri="{D42A27DB-BD31-4B8C-83A1-F6EECF244321}">
                <p14:modId xmlns:p14="http://schemas.microsoft.com/office/powerpoint/2010/main" val="491336145"/>
              </p:ext>
            </p:extLst>
          </p:nvPr>
        </p:nvGraphicFramePr>
        <p:xfrm>
          <a:off x="4876800" y="1313123"/>
          <a:ext cx="2887152" cy="269527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72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3818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0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0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18">
                <a:tc>
                  <a:txBody>
                    <a:bodyPr/>
                    <a:lstStyle/>
                    <a:p>
                      <a:pPr algn="ctr"/>
                      <a:r>
                        <a:rPr sz="3200" b="1" dirty="0">
                          <a:solidFill>
                            <a:srgbClr val="00B050"/>
                          </a:solidFill>
                        </a:rPr>
                        <a:t>-1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3200" b="1"/>
                        <a:t>1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32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3200" b="1"/>
                        <a:t>0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818">
                <a:tc>
                  <a:txBody>
                    <a:bodyPr/>
                    <a:lstStyle/>
                    <a:p>
                      <a:pPr algn="ctr"/>
                      <a:r>
                        <a:rPr sz="32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3200" b="1"/>
                        <a:t>1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32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3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818">
                <a:tc>
                  <a:txBody>
                    <a:bodyPr/>
                    <a:lstStyle/>
                    <a:p>
                      <a:pPr algn="ctr"/>
                      <a:r>
                        <a:rPr sz="32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3200" b="1"/>
                        <a:t>1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32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3200" b="1" dirty="0"/>
                        <a:t>1</a:t>
                      </a:r>
                    </a:p>
                  </a:txBody>
                  <a:tcPr marL="79760" marR="79760" marT="79760" marB="7976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7" name="TextBox 22"/>
          <p:cNvSpPr txBox="1"/>
          <p:nvPr/>
        </p:nvSpPr>
        <p:spPr>
          <a:xfrm>
            <a:off x="5318110" y="4217994"/>
            <a:ext cx="2004530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 b="1"/>
            </a:pPr>
            <a:r>
              <a:t>dt[][] –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최대 점수 경로</a:t>
            </a:r>
          </a:p>
        </p:txBody>
      </p:sp>
      <p:sp>
        <p:nvSpPr>
          <p:cNvPr id="348" name="TextBox 23"/>
          <p:cNvSpPr txBox="1"/>
          <p:nvPr/>
        </p:nvSpPr>
        <p:spPr>
          <a:xfrm>
            <a:off x="4438406" y="1062287"/>
            <a:ext cx="724390" cy="30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출발</a:t>
            </a:r>
          </a:p>
        </p:txBody>
      </p:sp>
      <p:sp>
        <p:nvSpPr>
          <p:cNvPr id="349" name="TextBox 24"/>
          <p:cNvSpPr txBox="1"/>
          <p:nvPr/>
        </p:nvSpPr>
        <p:spPr>
          <a:xfrm>
            <a:off x="4438404" y="3982525"/>
            <a:ext cx="7243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도착</a:t>
            </a:r>
          </a:p>
        </p:txBody>
      </p:sp>
      <p:sp>
        <p:nvSpPr>
          <p:cNvPr id="350" name="TextBox 25"/>
          <p:cNvSpPr txBox="1"/>
          <p:nvPr/>
        </p:nvSpPr>
        <p:spPr>
          <a:xfrm>
            <a:off x="7753574" y="3995459"/>
            <a:ext cx="7243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이동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355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353" name="object 3" descr="object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6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63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357" name="object 7" descr="object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object 8" descr="object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object 9" descr="object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object 10" descr="object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object 11" descr="object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2" name="object 12" descr="object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3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364" name="object 14" descr="object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5" name="object 15" descr="object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367" name="object 17" descr="object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object 18" descr="object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9" name="object 19" descr="object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object 20" descr="object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372" name="object 22" descr="object 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4" name="object 36"/>
          <p:cNvSpPr txBox="1">
            <a:spLocks noGrp="1"/>
          </p:cNvSpPr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2600" i="0">
                <a:solidFill>
                  <a:srgbClr val="004B85"/>
                </a:solidFill>
              </a:defRPr>
            </a:pPr>
            <a:r>
              <a:t>1) 2단계 과제 시연 영상(5배속)</a:t>
            </a:r>
          </a:p>
        </p:txBody>
      </p:sp>
      <p:sp>
        <p:nvSpPr>
          <p:cNvPr id="375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</a:t>
            </a:r>
            <a:r>
              <a:t>단계 과제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2단계 시연영상 5배속" descr="2단계 시연영상 5배속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362" y="1813839"/>
            <a:ext cx="7661276" cy="4309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76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381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379" name="object 3" descr="object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0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82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89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383" name="object 7" descr="object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object 9" descr="object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object 10" descr="object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7" name="object 11" descr="object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8" name="object 12" descr="object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390" name="object 14" descr="object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1" name="object 15" descr="object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2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393" name="object 17" descr="object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object 18" descr="object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object 19" descr="object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6" name="object 20" descr="object 2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398" name="object 22" descr="object 2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0" name="object 36"/>
          <p:cNvSpPr txBox="1">
            <a:spLocks noGrp="1"/>
          </p:cNvSpPr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2600" i="0">
                <a:solidFill>
                  <a:srgbClr val="004B85"/>
                </a:solidFill>
              </a:defRPr>
            </a:pPr>
            <a:r>
              <a:t>1) 2단계 과제 지도출력 &amp; 점수출력</a:t>
            </a:r>
          </a:p>
        </p:txBody>
      </p:sp>
      <p:sp>
        <p:nvSpPr>
          <p:cNvPr id="401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</a:t>
            </a:r>
            <a:r>
              <a:t>단계 과제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그림 24" descr="그림 24"/>
          <p:cNvPicPr>
            <a:picLocks noChangeAspect="1"/>
          </p:cNvPicPr>
          <p:nvPr/>
        </p:nvPicPr>
        <p:blipFill>
          <a:blip r:embed="rId16"/>
          <a:srcRect l="4872" r="5744"/>
          <a:stretch>
            <a:fillRect/>
          </a:stretch>
        </p:blipFill>
        <p:spPr>
          <a:xfrm>
            <a:off x="224859" y="2347036"/>
            <a:ext cx="4179686" cy="3014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그림 28" descr="그림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38888" y="2298120"/>
            <a:ext cx="4380253" cy="3112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rPr lang="ko-KR" altLang="en-US"/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408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406" name="object 3" descr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407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409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/>
          </a:ln>
        </p:spPr>
        <p:txBody>
          <a:bodyPr lIns="45719" rIns="45719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416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410" name="object 7" descr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1" name="object 8" descr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2" name="object 9" descr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3" name="object 10" descr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4" name="object 11" descr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5" name="object 12" descr="object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grpSp>
        <p:nvGrpSpPr>
          <p:cNvPr id="426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417" name="object 14" descr="object 1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8" name="object 15" descr="object 1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419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420" name="object 17" descr="object 1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21" name="object 18" descr="object 1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22" name="object 19" descr="object 1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23" name="object 20" descr="object 2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424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425" name="object 22" descr="object 2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sp>
        <p:nvSpPr>
          <p:cNvPr id="427" name="object 36"/>
          <p:cNvSpPr txBox="1">
            <a:spLocks noGrp="1"/>
          </p:cNvSpPr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2600" i="0">
                <a:solidFill>
                  <a:srgbClr val="004B85"/>
                </a:solidFill>
              </a:defRPr>
            </a:pPr>
            <a:r>
              <a:rPr lang="ko-KR" altLang="en-US"/>
              <a:t>2) 과제 핵심</a:t>
            </a:r>
          </a:p>
        </p:txBody>
      </p:sp>
      <p:sp>
        <p:nvSpPr>
          <p:cNvPr id="428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/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2단계 과제</a:t>
            </a:r>
          </a:p>
        </p:txBody>
      </p:sp>
      <p:grpSp>
        <p:nvGrpSpPr>
          <p:cNvPr id="478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479" name="object 7" descr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0" name="object 8" descr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1" name="object 9" descr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2" name="object 10" descr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3" name="object 11" descr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4" name="object 12" descr="object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grpSp>
        <p:nvGrpSpPr>
          <p:cNvPr id="485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486" name="object 14" descr="object 1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7" name="object 15" descr="object 1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488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>
                <a:alpha val="100000"/>
              </a:srgbClr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 marL="0" marR="0" indent="0" algn="l" defTabSz="914400" rtl="0" eaLnBrk="1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9" name="object 17" descr="object 1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90" name="object 18" descr="object 1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91" name="object 19" descr="object 1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92" name="object 20" descr="object 2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493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>
                <a:alpha val="100000"/>
              </a:srgbClr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 marL="0" marR="0" indent="0" algn="l" defTabSz="914400" rtl="0" eaLnBrk="1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4" name="object 22" descr="object 2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graphicFrame>
        <p:nvGraphicFramePr>
          <p:cNvPr id="496" name="표 21"/>
          <p:cNvGraphicFramePr/>
          <p:nvPr/>
        </p:nvGraphicFramePr>
        <p:xfrm>
          <a:off x="639702" y="2582561"/>
          <a:ext cx="3291348" cy="230445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22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8153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153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153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35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7" name="직사각형 27"/>
          <p:cNvSpPr/>
          <p:nvPr/>
        </p:nvSpPr>
        <p:spPr>
          <a:xfrm>
            <a:off x="1366231" y="2487991"/>
            <a:ext cx="207612" cy="207612"/>
          </a:xfrm>
          <a:prstGeom prst="rect">
            <a:avLst/>
          </a:prstGeom>
          <a:solidFill>
            <a:srgbClr val="FF000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직사각형 28"/>
          <p:cNvSpPr/>
          <p:nvPr/>
        </p:nvSpPr>
        <p:spPr>
          <a:xfrm>
            <a:off x="3004408" y="2487991"/>
            <a:ext cx="207612" cy="207612"/>
          </a:xfrm>
          <a:prstGeom prst="rect">
            <a:avLst/>
          </a:prstGeom>
          <a:solidFill>
            <a:srgbClr val="00B05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직사각형 29"/>
          <p:cNvSpPr/>
          <p:nvPr/>
        </p:nvSpPr>
        <p:spPr>
          <a:xfrm>
            <a:off x="3827245" y="4002871"/>
            <a:ext cx="207612" cy="207612"/>
          </a:xfrm>
          <a:prstGeom prst="rect">
            <a:avLst/>
          </a:prstGeom>
          <a:solidFill>
            <a:srgbClr val="00B05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직사각형 30"/>
          <p:cNvSpPr/>
          <p:nvPr/>
        </p:nvSpPr>
        <p:spPr>
          <a:xfrm>
            <a:off x="2181289" y="4002871"/>
            <a:ext cx="207612" cy="207612"/>
          </a:xfrm>
          <a:prstGeom prst="rect">
            <a:avLst/>
          </a:prstGeom>
          <a:solidFill>
            <a:srgbClr val="00B05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직사각형 31"/>
          <p:cNvSpPr/>
          <p:nvPr/>
        </p:nvSpPr>
        <p:spPr>
          <a:xfrm>
            <a:off x="2181288" y="4783214"/>
            <a:ext cx="207612" cy="207612"/>
          </a:xfrm>
          <a:prstGeom prst="rect">
            <a:avLst/>
          </a:prstGeom>
          <a:solidFill>
            <a:srgbClr val="FF000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직사각형 32"/>
          <p:cNvSpPr/>
          <p:nvPr/>
        </p:nvSpPr>
        <p:spPr>
          <a:xfrm>
            <a:off x="3004408" y="4003472"/>
            <a:ext cx="207612" cy="207612"/>
          </a:xfrm>
          <a:prstGeom prst="rect">
            <a:avLst/>
          </a:prstGeom>
          <a:solidFill>
            <a:srgbClr val="00B05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직사각형 33"/>
          <p:cNvSpPr/>
          <p:nvPr/>
        </p:nvSpPr>
        <p:spPr>
          <a:xfrm>
            <a:off x="1366232" y="4002871"/>
            <a:ext cx="207611" cy="207612"/>
          </a:xfrm>
          <a:prstGeom prst="rect">
            <a:avLst/>
          </a:prstGeom>
          <a:solidFill>
            <a:srgbClr val="00B05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직사각형 34"/>
          <p:cNvSpPr/>
          <p:nvPr/>
        </p:nvSpPr>
        <p:spPr>
          <a:xfrm>
            <a:off x="2181570" y="2487991"/>
            <a:ext cx="207612" cy="207612"/>
          </a:xfrm>
          <a:prstGeom prst="rect">
            <a:avLst/>
          </a:prstGeom>
          <a:solidFill>
            <a:srgbClr val="FF000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직사각형 36"/>
          <p:cNvSpPr/>
          <p:nvPr/>
        </p:nvSpPr>
        <p:spPr>
          <a:xfrm>
            <a:off x="3827245" y="3221388"/>
            <a:ext cx="207611" cy="207612"/>
          </a:xfrm>
          <a:prstGeom prst="rect">
            <a:avLst/>
          </a:prstGeom>
          <a:solidFill>
            <a:srgbClr val="FF000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06" name="표 21"/>
          <p:cNvGraphicFramePr/>
          <p:nvPr>
            <p:extLst>
              <p:ext uri="{D42A27DB-BD31-4B8C-83A1-F6EECF244321}">
                <p14:modId xmlns:p14="http://schemas.microsoft.com/office/powerpoint/2010/main" val="977220944"/>
              </p:ext>
            </p:extLst>
          </p:nvPr>
        </p:nvGraphicFramePr>
        <p:xfrm>
          <a:off x="4312064" y="1583846"/>
          <a:ext cx="2272605" cy="16972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5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D9969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D9969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</a:t>
                      </a: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C3D69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D9969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C3D69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C3D69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</a:t>
                      </a: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C3D69B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C3D69B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D9969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7" name="TextBox 40"/>
          <p:cNvSpPr txBox="1"/>
          <p:nvPr/>
        </p:nvSpPr>
        <p:spPr>
          <a:xfrm>
            <a:off x="4687158" y="3429000"/>
            <a:ext cx="1726645" cy="319790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400" b="1"/>
            </a:pPr>
            <a:r>
              <a:rPr kumimoji="0" lang="ko-KR" altLang="en-US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S[][] – </a:t>
            </a:r>
            <a:r>
              <a:rPr kumimoji="0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패치 자리</a:t>
            </a:r>
          </a:p>
        </p:txBody>
      </p:sp>
      <p:graphicFrame>
        <p:nvGraphicFramePr>
          <p:cNvPr id="508" name="표 21"/>
          <p:cNvGraphicFramePr/>
          <p:nvPr>
            <p:extLst>
              <p:ext uri="{D42A27DB-BD31-4B8C-83A1-F6EECF244321}">
                <p14:modId xmlns:p14="http://schemas.microsoft.com/office/powerpoint/2010/main" val="3868702615"/>
              </p:ext>
            </p:extLst>
          </p:nvPr>
        </p:nvGraphicFramePr>
        <p:xfrm>
          <a:off x="6715051" y="1583846"/>
          <a:ext cx="2272605" cy="16972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5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endParaRPr kumimoji="0" sz="20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kumimoji="0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kumimoji="0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09" name="TextBox 42"/>
          <p:cNvSpPr txBox="1"/>
          <p:nvPr/>
        </p:nvSpPr>
        <p:spPr>
          <a:xfrm>
            <a:off x="6988031" y="3429000"/>
            <a:ext cx="1726645" cy="319790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400" b="1"/>
            </a:pPr>
            <a:r>
              <a:rPr kumimoji="0" lang="ko-KR" altLang="en-US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dt[][] – </a:t>
            </a:r>
            <a:r>
              <a:rPr kumimoji="0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최대 점수</a:t>
            </a:r>
          </a:p>
        </p:txBody>
      </p:sp>
      <p:sp>
        <p:nvSpPr>
          <p:cNvPr id="511" name="TextBox 44"/>
          <p:cNvSpPr txBox="1"/>
          <p:nvPr/>
        </p:nvSpPr>
        <p:spPr>
          <a:xfrm>
            <a:off x="5733106" y="5921686"/>
            <a:ext cx="2004530" cy="31979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400" b="1"/>
            </a:pPr>
            <a:r>
              <a:rPr lang="en-US" altLang="ko-KR" sz="1400" b="1" dirty="0"/>
              <a:t>S</a:t>
            </a:r>
            <a:r>
              <a:rPr kumimoji="0" lang="ko-KR" altLang="en-US" sz="14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[][] – </a:t>
            </a:r>
            <a:r>
              <a:rPr lang="en-US" altLang="ko-KR" sz="1400" b="1" dirty="0">
                <a:latin typeface="Arial"/>
                <a:cs typeface="Arial"/>
                <a:sym typeface="Arial"/>
              </a:rPr>
              <a:t>main()</a:t>
            </a:r>
            <a:endParaRPr kumimoji="0" sz="14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TextBox 45"/>
          <p:cNvSpPr txBox="1"/>
          <p:nvPr/>
        </p:nvSpPr>
        <p:spPr>
          <a:xfrm>
            <a:off x="5146905" y="3870955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출발</a:t>
            </a:r>
          </a:p>
        </p:txBody>
      </p:sp>
      <p:sp>
        <p:nvSpPr>
          <p:cNvPr id="513" name="TextBox 46"/>
          <p:cNvSpPr txBox="1"/>
          <p:nvPr/>
        </p:nvSpPr>
        <p:spPr>
          <a:xfrm>
            <a:off x="5187697" y="5777095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도착</a:t>
            </a:r>
            <a:endParaRPr kumimoji="0" sz="14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TextBox 47"/>
          <p:cNvSpPr txBox="1"/>
          <p:nvPr/>
        </p:nvSpPr>
        <p:spPr>
          <a:xfrm>
            <a:off x="7883820" y="5767435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이동</a:t>
            </a:r>
            <a:endParaRPr kumimoji="0" sz="14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TextBox 48"/>
          <p:cNvSpPr txBox="1"/>
          <p:nvPr/>
        </p:nvSpPr>
        <p:spPr>
          <a:xfrm>
            <a:off x="193176" y="2278804"/>
            <a:ext cx="724389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출발</a:t>
            </a:r>
          </a:p>
        </p:txBody>
      </p:sp>
      <p:sp>
        <p:nvSpPr>
          <p:cNvPr id="516" name="TextBox 49"/>
          <p:cNvSpPr txBox="1"/>
          <p:nvPr/>
        </p:nvSpPr>
        <p:spPr>
          <a:xfrm>
            <a:off x="3568856" y="4987494"/>
            <a:ext cx="724390" cy="307341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이동</a:t>
            </a:r>
          </a:p>
        </p:txBody>
      </p:sp>
      <p:sp>
        <p:nvSpPr>
          <p:cNvPr id="517" name="TextBox 50"/>
          <p:cNvSpPr txBox="1"/>
          <p:nvPr/>
        </p:nvSpPr>
        <p:spPr>
          <a:xfrm>
            <a:off x="173702" y="4990826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도착</a:t>
            </a:r>
          </a:p>
        </p:txBody>
      </p:sp>
      <p:graphicFrame>
        <p:nvGraphicFramePr>
          <p:cNvPr id="66" name="표 21">
            <a:extLst>
              <a:ext uri="{FF2B5EF4-FFF2-40B4-BE49-F238E27FC236}">
                <a16:creationId xmlns:a16="http://schemas.microsoft.com/office/drawing/2014/main" id="{26A9C090-4049-430E-8FA7-AC48751533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393201"/>
              </p:ext>
            </p:extLst>
          </p:nvPr>
        </p:nvGraphicFramePr>
        <p:xfrm>
          <a:off x="5625506" y="4098752"/>
          <a:ext cx="2272605" cy="16972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5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  <a:endParaRPr kumimoji="0" sz="2000" b="1" i="0" u="none" strike="noStrike" kern="0" cap="none" spc="0" normalizeH="0" baseline="0" dirty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</a:t>
                      </a: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</a:t>
                      </a: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rPr lang="ko-KR" altLang="en-US"/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408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406" name="object 3" descr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407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409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/>
          </a:ln>
        </p:spPr>
        <p:txBody>
          <a:bodyPr lIns="45719" rIns="45719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416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410" name="object 7" descr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1" name="object 8" descr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2" name="object 9" descr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3" name="object 10" descr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4" name="object 11" descr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5" name="object 12" descr="object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grpSp>
        <p:nvGrpSpPr>
          <p:cNvPr id="426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417" name="object 14" descr="object 1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18" name="object 15" descr="object 1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419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420" name="object 17" descr="object 1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21" name="object 18" descr="object 1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22" name="object 19" descr="object 1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23" name="object 20" descr="object 2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424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425" name="object 22" descr="object 2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sp>
        <p:nvSpPr>
          <p:cNvPr id="427" name="object 36"/>
          <p:cNvSpPr txBox="1">
            <a:spLocks noGrp="1"/>
          </p:cNvSpPr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2600" i="0">
                <a:solidFill>
                  <a:srgbClr val="004B85"/>
                </a:solidFill>
              </a:defRPr>
            </a:pPr>
            <a:r>
              <a:rPr lang="ko-KR" altLang="en-US"/>
              <a:t>2) 과제 핵심</a:t>
            </a:r>
          </a:p>
        </p:txBody>
      </p:sp>
      <p:sp>
        <p:nvSpPr>
          <p:cNvPr id="428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/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2단계 과제</a:t>
            </a:r>
          </a:p>
        </p:txBody>
      </p:sp>
      <p:grpSp>
        <p:nvGrpSpPr>
          <p:cNvPr id="478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479" name="object 7" descr="object 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0" name="object 8" descr="object 8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1" name="object 9" descr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2" name="object 10" descr="object 10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3" name="object 11" descr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4" name="object 12" descr="object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grpSp>
        <p:nvGrpSpPr>
          <p:cNvPr id="485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486" name="object 14" descr="object 1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87" name="object 15" descr="object 1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488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>
                <a:alpha val="100000"/>
              </a:srgbClr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 marL="0" marR="0" indent="0" algn="l" defTabSz="914400" rtl="0" eaLnBrk="1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9" name="object 17" descr="object 1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90" name="object 18" descr="object 1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91" name="object 19" descr="object 1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492" name="object 20" descr="object 20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493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>
                <a:alpha val="100000"/>
              </a:srgbClr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 marL="0" marR="0" indent="0" algn="l" defTabSz="914400" rtl="0" eaLnBrk="1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800" b="0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4" name="object 22" descr="object 22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graphicFrame>
        <p:nvGraphicFramePr>
          <p:cNvPr id="496" name="표 21"/>
          <p:cNvGraphicFramePr/>
          <p:nvPr>
            <p:extLst>
              <p:ext uri="{D42A27DB-BD31-4B8C-83A1-F6EECF244321}">
                <p14:modId xmlns:p14="http://schemas.microsoft.com/office/powerpoint/2010/main" val="550924658"/>
              </p:ext>
            </p:extLst>
          </p:nvPr>
        </p:nvGraphicFramePr>
        <p:xfrm>
          <a:off x="1835032" y="2041143"/>
          <a:ext cx="5583664" cy="390943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95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03146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146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3146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3500" b="1"/>
                      </a:pPr>
                      <a:endParaRPr kumimoji="0" lang="ko-KR" altLang="en-US" sz="59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154255" marR="154255" marT="154255" marB="154255" horzOverflow="overflow">
                    <a:lnL w="57150">
                      <a:solidFill>
                        <a:srgbClr val="000000">
                          <a:alpha val="100000"/>
                        </a:srgbClr>
                      </a:solidFill>
                    </a:lnL>
                    <a:lnR w="57150">
                      <a:solidFill>
                        <a:srgbClr val="000000">
                          <a:alpha val="100000"/>
                        </a:srgbClr>
                      </a:solidFill>
                    </a:lnR>
                    <a:lnT w="57150">
                      <a:solidFill>
                        <a:srgbClr val="000000">
                          <a:alpha val="100000"/>
                        </a:srgbClr>
                      </a:solidFill>
                    </a:lnT>
                    <a:lnB w="5715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7" name="직사각형 27"/>
          <p:cNvSpPr/>
          <p:nvPr/>
        </p:nvSpPr>
        <p:spPr>
          <a:xfrm>
            <a:off x="3043041" y="1831642"/>
            <a:ext cx="352207" cy="352207"/>
          </a:xfrm>
          <a:prstGeom prst="rect">
            <a:avLst/>
          </a:prstGeom>
          <a:solidFill>
            <a:srgbClr val="FF000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직사각형 28"/>
          <p:cNvSpPr/>
          <p:nvPr/>
        </p:nvSpPr>
        <p:spPr>
          <a:xfrm>
            <a:off x="5856199" y="1863779"/>
            <a:ext cx="352207" cy="352207"/>
          </a:xfrm>
          <a:prstGeom prst="rect">
            <a:avLst/>
          </a:prstGeom>
          <a:solidFill>
            <a:srgbClr val="00B05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직사각형 29"/>
          <p:cNvSpPr/>
          <p:nvPr/>
        </p:nvSpPr>
        <p:spPr>
          <a:xfrm>
            <a:off x="7236433" y="4469116"/>
            <a:ext cx="352207" cy="352207"/>
          </a:xfrm>
          <a:prstGeom prst="rect">
            <a:avLst/>
          </a:prstGeom>
          <a:solidFill>
            <a:srgbClr val="00B05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직사각형 30"/>
          <p:cNvSpPr/>
          <p:nvPr/>
        </p:nvSpPr>
        <p:spPr>
          <a:xfrm>
            <a:off x="4468934" y="4480126"/>
            <a:ext cx="352207" cy="352207"/>
          </a:xfrm>
          <a:prstGeom prst="rect">
            <a:avLst/>
          </a:prstGeom>
          <a:solidFill>
            <a:srgbClr val="00B05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직사각형 31"/>
          <p:cNvSpPr/>
          <p:nvPr/>
        </p:nvSpPr>
        <p:spPr>
          <a:xfrm>
            <a:off x="4450760" y="5745325"/>
            <a:ext cx="352207" cy="352207"/>
          </a:xfrm>
          <a:prstGeom prst="rect">
            <a:avLst/>
          </a:prstGeom>
          <a:solidFill>
            <a:srgbClr val="FF000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직사각형 32"/>
          <p:cNvSpPr/>
          <p:nvPr/>
        </p:nvSpPr>
        <p:spPr>
          <a:xfrm>
            <a:off x="5856199" y="4470746"/>
            <a:ext cx="352207" cy="352207"/>
          </a:xfrm>
          <a:prstGeom prst="rect">
            <a:avLst/>
          </a:prstGeom>
          <a:solidFill>
            <a:srgbClr val="00B05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직사각형 33"/>
          <p:cNvSpPr/>
          <p:nvPr/>
        </p:nvSpPr>
        <p:spPr>
          <a:xfrm>
            <a:off x="3050038" y="4481838"/>
            <a:ext cx="352205" cy="352207"/>
          </a:xfrm>
          <a:prstGeom prst="rect">
            <a:avLst/>
          </a:prstGeom>
          <a:solidFill>
            <a:srgbClr val="00B05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직사각형 34"/>
          <p:cNvSpPr/>
          <p:nvPr/>
        </p:nvSpPr>
        <p:spPr>
          <a:xfrm>
            <a:off x="4455995" y="1863779"/>
            <a:ext cx="352207" cy="352207"/>
          </a:xfrm>
          <a:prstGeom prst="rect">
            <a:avLst/>
          </a:prstGeom>
          <a:solidFill>
            <a:srgbClr val="FF000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직사각형 36"/>
          <p:cNvSpPr/>
          <p:nvPr/>
        </p:nvSpPr>
        <p:spPr>
          <a:xfrm>
            <a:off x="7236435" y="3167078"/>
            <a:ext cx="352205" cy="352207"/>
          </a:xfrm>
          <a:prstGeom prst="rect">
            <a:avLst/>
          </a:prstGeom>
          <a:solidFill>
            <a:srgbClr val="FF0000">
              <a:alpha val="100000"/>
            </a:srgbClr>
          </a:solidFill>
          <a:ln w="12700">
            <a:miter/>
          </a:ln>
        </p:spPr>
        <p:txBody>
          <a:bodyPr lIns="45719" rIns="45719" anchor="ctr"/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solidFill>
                  <a:srgbClr val="FFFFFF"/>
                </a:solidFill>
              </a:defRPr>
            </a:pPr>
            <a:endParaRPr kumimoji="0" lang="ko-KR" altLang="en-US" sz="1800" b="0" i="0" u="none" strike="noStrike" kern="0" cap="none" spc="0" normalizeH="0" baseline="0"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TextBox 48"/>
          <p:cNvSpPr txBox="1"/>
          <p:nvPr/>
        </p:nvSpPr>
        <p:spPr>
          <a:xfrm>
            <a:off x="1303838" y="1709526"/>
            <a:ext cx="1228903" cy="338554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600" b="1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출발</a:t>
            </a:r>
            <a:endParaRPr kumimoji="0" sz="16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TextBox 49"/>
          <p:cNvSpPr txBox="1"/>
          <p:nvPr/>
        </p:nvSpPr>
        <p:spPr>
          <a:xfrm>
            <a:off x="7423578" y="5946951"/>
            <a:ext cx="1228905" cy="338554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600" b="1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이동</a:t>
            </a:r>
            <a:endParaRPr kumimoji="0" sz="16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TextBox 50"/>
          <p:cNvSpPr txBox="1"/>
          <p:nvPr/>
        </p:nvSpPr>
        <p:spPr>
          <a:xfrm>
            <a:off x="1288895" y="5921428"/>
            <a:ext cx="1228905" cy="338554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600" b="1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도착</a:t>
            </a:r>
            <a:endParaRPr kumimoji="0" sz="16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7AEAF21-AFBD-4299-8F72-7B94F3A3C5BE}"/>
              </a:ext>
            </a:extLst>
          </p:cNvPr>
          <p:cNvSpPr/>
          <p:nvPr/>
        </p:nvSpPr>
        <p:spPr>
          <a:xfrm rot="10800000">
            <a:off x="6123096" y="5939696"/>
            <a:ext cx="1185869" cy="243004"/>
          </a:xfrm>
          <a:prstGeom prst="rightArrow">
            <a:avLst>
              <a:gd name="adj1" fmla="val 42321"/>
              <a:gd name="adj2" fmla="val 50000"/>
            </a:avLst>
          </a:prstGeom>
          <a:solidFill>
            <a:srgbClr val="FFC000"/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2A611B85-5E4F-4CE0-8856-9D8E432157DB}"/>
              </a:ext>
            </a:extLst>
          </p:cNvPr>
          <p:cNvSpPr/>
          <p:nvPr/>
        </p:nvSpPr>
        <p:spPr>
          <a:xfrm rot="10800000">
            <a:off x="4693404" y="5960992"/>
            <a:ext cx="1185869" cy="243004"/>
          </a:xfrm>
          <a:prstGeom prst="rightArrow">
            <a:avLst>
              <a:gd name="adj1" fmla="val 42321"/>
              <a:gd name="adj2" fmla="val 50000"/>
            </a:avLst>
          </a:prstGeom>
          <a:solidFill>
            <a:srgbClr val="FFC000"/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EEDC3BC6-0ECE-492F-B963-081E7B4B450F}"/>
              </a:ext>
            </a:extLst>
          </p:cNvPr>
          <p:cNvSpPr/>
          <p:nvPr/>
        </p:nvSpPr>
        <p:spPr>
          <a:xfrm>
            <a:off x="4709161" y="5654223"/>
            <a:ext cx="1185869" cy="243004"/>
          </a:xfrm>
          <a:prstGeom prst="rightArrow">
            <a:avLst>
              <a:gd name="adj1" fmla="val 42321"/>
              <a:gd name="adj2" fmla="val 50000"/>
            </a:avLst>
          </a:prstGeom>
          <a:solidFill>
            <a:srgbClr val="FFC000"/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DD554470-7F92-4E02-A6BA-AB7DA06CFD3B}"/>
              </a:ext>
            </a:extLst>
          </p:cNvPr>
          <p:cNvSpPr/>
          <p:nvPr/>
        </p:nvSpPr>
        <p:spPr>
          <a:xfrm>
            <a:off x="6123095" y="5685121"/>
            <a:ext cx="1185869" cy="243004"/>
          </a:xfrm>
          <a:prstGeom prst="rightArrow">
            <a:avLst>
              <a:gd name="adj1" fmla="val 42321"/>
              <a:gd name="adj2" fmla="val 50000"/>
            </a:avLst>
          </a:prstGeom>
          <a:solidFill>
            <a:srgbClr val="FFC000"/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529069B2-2778-430E-87C8-583EF4A8E92D}"/>
              </a:ext>
            </a:extLst>
          </p:cNvPr>
          <p:cNvSpPr/>
          <p:nvPr/>
        </p:nvSpPr>
        <p:spPr>
          <a:xfrm rot="16200000">
            <a:off x="6938077" y="5213814"/>
            <a:ext cx="1185869" cy="243004"/>
          </a:xfrm>
          <a:prstGeom prst="rightArrow">
            <a:avLst>
              <a:gd name="adj1" fmla="val 42321"/>
              <a:gd name="adj2" fmla="val 50000"/>
            </a:avLst>
          </a:prstGeom>
          <a:solidFill>
            <a:srgbClr val="FFC000"/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8AB9E38F-D2E9-483B-BDA1-E825FC9DF6F9}"/>
              </a:ext>
            </a:extLst>
          </p:cNvPr>
          <p:cNvSpPr/>
          <p:nvPr/>
        </p:nvSpPr>
        <p:spPr>
          <a:xfrm rot="16200000">
            <a:off x="6939350" y="3800598"/>
            <a:ext cx="1185869" cy="243004"/>
          </a:xfrm>
          <a:prstGeom prst="rightArrow">
            <a:avLst>
              <a:gd name="adj1" fmla="val 42321"/>
              <a:gd name="adj2" fmla="val 50000"/>
            </a:avLst>
          </a:prstGeom>
          <a:solidFill>
            <a:srgbClr val="FFC000"/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4BEC6620-89F3-4007-9814-F5BFEC8EB3F0}"/>
              </a:ext>
            </a:extLst>
          </p:cNvPr>
          <p:cNvSpPr/>
          <p:nvPr/>
        </p:nvSpPr>
        <p:spPr>
          <a:xfrm rot="10800000">
            <a:off x="6032302" y="3358465"/>
            <a:ext cx="1185869" cy="243004"/>
          </a:xfrm>
          <a:prstGeom prst="rightArrow">
            <a:avLst>
              <a:gd name="adj1" fmla="val 42321"/>
              <a:gd name="adj2" fmla="val 50000"/>
            </a:avLst>
          </a:prstGeom>
          <a:solidFill>
            <a:srgbClr val="FFC000"/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79076343-235D-4B7B-9091-132E23D07F77}"/>
              </a:ext>
            </a:extLst>
          </p:cNvPr>
          <p:cNvSpPr/>
          <p:nvPr/>
        </p:nvSpPr>
        <p:spPr>
          <a:xfrm rot="10800000">
            <a:off x="4701330" y="3358465"/>
            <a:ext cx="1185869" cy="243004"/>
          </a:xfrm>
          <a:prstGeom prst="rightArrow">
            <a:avLst>
              <a:gd name="adj1" fmla="val 42321"/>
              <a:gd name="adj2" fmla="val 50000"/>
            </a:avLst>
          </a:prstGeom>
          <a:solidFill>
            <a:srgbClr val="FFC000"/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19FBC31A-D857-4F36-8542-6B30770069F0}"/>
              </a:ext>
            </a:extLst>
          </p:cNvPr>
          <p:cNvSpPr/>
          <p:nvPr/>
        </p:nvSpPr>
        <p:spPr>
          <a:xfrm rot="10800000">
            <a:off x="3287802" y="2048190"/>
            <a:ext cx="1185869" cy="243004"/>
          </a:xfrm>
          <a:prstGeom prst="rightArrow">
            <a:avLst>
              <a:gd name="adj1" fmla="val 42321"/>
              <a:gd name="adj2" fmla="val 50000"/>
            </a:avLst>
          </a:prstGeom>
          <a:solidFill>
            <a:srgbClr val="FFC000"/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4AB5B09E-80FA-4235-BA3A-0E27CCC3040F}"/>
              </a:ext>
            </a:extLst>
          </p:cNvPr>
          <p:cNvSpPr/>
          <p:nvPr/>
        </p:nvSpPr>
        <p:spPr>
          <a:xfrm rot="16200000">
            <a:off x="4161731" y="2580985"/>
            <a:ext cx="1185869" cy="243004"/>
          </a:xfrm>
          <a:prstGeom prst="rightArrow">
            <a:avLst>
              <a:gd name="adj1" fmla="val 42321"/>
              <a:gd name="adj2" fmla="val 50000"/>
            </a:avLst>
          </a:prstGeom>
          <a:solidFill>
            <a:srgbClr val="FFC000"/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AFFFE3AD-9D9B-4887-A162-D82704DD56DB}"/>
              </a:ext>
            </a:extLst>
          </p:cNvPr>
          <p:cNvSpPr/>
          <p:nvPr/>
        </p:nvSpPr>
        <p:spPr>
          <a:xfrm rot="10800000">
            <a:off x="1918289" y="2053166"/>
            <a:ext cx="1185869" cy="243004"/>
          </a:xfrm>
          <a:prstGeom prst="rightArrow">
            <a:avLst>
              <a:gd name="adj1" fmla="val 42321"/>
              <a:gd name="adj2" fmla="val 50000"/>
            </a:avLst>
          </a:prstGeom>
          <a:solidFill>
            <a:srgbClr val="FFC000"/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kumimoji="0" lang="ko-KR" altLang="en-US" sz="1800" b="0" i="0" u="none" strike="noStrike" cap="none" spc="0" normalizeH="0" baseline="0"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33907-F7FE-4006-AD54-E6C6C1B02EC7}"/>
              </a:ext>
            </a:extLst>
          </p:cNvPr>
          <p:cNvSpPr txBox="1"/>
          <p:nvPr/>
        </p:nvSpPr>
        <p:spPr>
          <a:xfrm>
            <a:off x="5272988" y="1272085"/>
            <a:ext cx="3464786" cy="3693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800" b="1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재방문 기준 </a:t>
            </a:r>
            <a:r>
              <a:rPr kumimoji="0" lang="en-US" altLang="ko-KR" sz="1800" b="1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kumimoji="0" lang="ko-KR" altLang="en-US" sz="1800" b="1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같은 좌표 </a:t>
            </a:r>
            <a:r>
              <a:rPr kumimoji="0" lang="en-US" altLang="ko-KR" sz="1800" b="1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ko-KR" altLang="en-US" sz="1800" b="1" i="0" u="none" strike="noStrike" cap="none" spc="0" normalizeH="0" baseline="0" dirty="0"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번 방문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3186F-897C-4C11-8F2C-C7ACB7CA2086}"/>
              </a:ext>
            </a:extLst>
          </p:cNvPr>
          <p:cNvSpPr txBox="1"/>
          <p:nvPr/>
        </p:nvSpPr>
        <p:spPr>
          <a:xfrm>
            <a:off x="6526615" y="6183085"/>
            <a:ext cx="654279" cy="3693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800" b="1" i="0" u="none" strike="noStrike" cap="none" spc="0" normalizeH="0" baseline="0" dirty="0">
                <a:solidFill>
                  <a:srgbClr val="C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①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FDDB141-E974-4C39-8923-8346C905C5BE}"/>
              </a:ext>
            </a:extLst>
          </p:cNvPr>
          <p:cNvSpPr txBox="1"/>
          <p:nvPr/>
        </p:nvSpPr>
        <p:spPr>
          <a:xfrm>
            <a:off x="6494903" y="5347353"/>
            <a:ext cx="431766" cy="36933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wrap="square">
            <a:spAutoFit/>
          </a:bodyPr>
          <a:lstStyle/>
          <a:p>
            <a:r>
              <a:rPr kumimoji="0" lang="ko-KR" altLang="en-US" sz="1800" b="1" i="0" u="none" strike="noStrike" cap="none" spc="0" normalizeH="0" baseline="0" dirty="0">
                <a:solidFill>
                  <a:srgbClr val="C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②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4FF11B1-D00E-4751-AE79-FAA022EFD31C}"/>
              </a:ext>
            </a:extLst>
          </p:cNvPr>
          <p:cNvSpPr txBox="1"/>
          <p:nvPr/>
        </p:nvSpPr>
        <p:spPr>
          <a:xfrm>
            <a:off x="5084370" y="6171887"/>
            <a:ext cx="654279" cy="369330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kumimoji="0" lang="ko-KR" altLang="en-US" sz="1800" b="1" i="0" u="none" strike="noStrike" cap="none" spc="0" normalizeH="0" baseline="0" dirty="0">
                <a:solidFill>
                  <a:srgbClr val="C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4DDA716-6B6A-41B5-8811-32DD858693F2}"/>
              </a:ext>
            </a:extLst>
          </p:cNvPr>
          <p:cNvSpPr txBox="1"/>
          <p:nvPr/>
        </p:nvSpPr>
        <p:spPr>
          <a:xfrm>
            <a:off x="5070455" y="5355051"/>
            <a:ext cx="431766" cy="369332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wrap="square">
            <a:spAutoFit/>
          </a:bodyPr>
          <a:lstStyle/>
          <a:p>
            <a:r>
              <a:rPr kumimoji="0" lang="ko-KR" altLang="en-US" sz="1800" b="1" i="0" u="none" strike="noStrike" cap="none" spc="0" normalizeH="0" baseline="0" dirty="0">
                <a:solidFill>
                  <a:srgbClr val="C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②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8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784" y="1727197"/>
            <a:ext cx="3633216" cy="513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object 36"/>
          <p:cNvSpPr txBox="1"/>
          <p:nvPr/>
        </p:nvSpPr>
        <p:spPr>
          <a:xfrm>
            <a:off x="380999" y="2513547"/>
            <a:ext cx="5696587" cy="296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6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Ⅰ. 1단계 </a:t>
            </a:r>
            <a:r>
              <a:rPr dirty="0" err="1"/>
              <a:t>과제</a:t>
            </a:r>
            <a:r>
              <a:rPr dirty="0"/>
              <a:t> </a:t>
            </a:r>
          </a:p>
          <a:p>
            <a:pPr marL="527050" indent="-514350">
              <a:spcBef>
                <a:spcPts val="100"/>
              </a:spcBef>
              <a:buSzPct val="100000"/>
              <a:buAutoNum type="arabicParenR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1단계 </a:t>
            </a:r>
            <a:r>
              <a:rPr dirty="0" err="1"/>
              <a:t>과제</a:t>
            </a:r>
            <a:r>
              <a:rPr dirty="0"/>
              <a:t> </a:t>
            </a:r>
            <a:r>
              <a:rPr dirty="0" err="1"/>
              <a:t>시연</a:t>
            </a:r>
            <a:r>
              <a:rPr dirty="0"/>
              <a:t> </a:t>
            </a:r>
            <a:r>
              <a:rPr dirty="0" err="1"/>
              <a:t>영상</a:t>
            </a:r>
            <a:endParaRPr dirty="0"/>
          </a:p>
          <a:p>
            <a:pPr marL="527050" indent="-514350">
              <a:spcBef>
                <a:spcPts val="100"/>
              </a:spcBef>
              <a:buSzPct val="100000"/>
              <a:buAutoNum type="arabicParenR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 err="1"/>
              <a:t>과제</a:t>
            </a:r>
            <a:r>
              <a:rPr dirty="0"/>
              <a:t> </a:t>
            </a:r>
            <a:r>
              <a:rPr dirty="0" err="1"/>
              <a:t>핵심</a:t>
            </a:r>
            <a:endParaRPr dirty="0"/>
          </a:p>
          <a:p>
            <a:pPr marL="527050" indent="-514350">
              <a:spcBef>
                <a:spcPts val="100"/>
              </a:spcBef>
              <a:buSzPct val="100000"/>
              <a:buAutoNum type="arabicParenR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리뷰</a:t>
            </a:r>
            <a:endParaRPr dirty="0"/>
          </a:p>
          <a:p>
            <a:pPr indent="12700">
              <a:spcBef>
                <a:spcPts val="100"/>
              </a:spcBef>
              <a:defRPr sz="2600" b="1">
                <a:latin typeface="+mj-lt"/>
                <a:ea typeface="+mj-ea"/>
                <a:cs typeface="+mj-cs"/>
                <a:sym typeface="맑은 고딕"/>
              </a:defRPr>
            </a:pPr>
            <a:endParaRPr dirty="0"/>
          </a:p>
          <a:p>
            <a:pPr indent="12700">
              <a:spcBef>
                <a:spcPts val="100"/>
              </a:spcBef>
              <a:defRPr sz="2600"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Ⅱ. 2단계 </a:t>
            </a:r>
            <a:r>
              <a:rPr dirty="0" err="1"/>
              <a:t>과제</a:t>
            </a:r>
            <a:endParaRPr dirty="0"/>
          </a:p>
          <a:p>
            <a:pPr marL="527050" indent="-514350">
              <a:spcBef>
                <a:spcPts val="100"/>
              </a:spcBef>
              <a:buSzPct val="100000"/>
              <a:buAutoNum type="arabicParenR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/>
              <a:t>2단계 </a:t>
            </a:r>
            <a:r>
              <a:rPr dirty="0" err="1"/>
              <a:t>과제</a:t>
            </a:r>
            <a:r>
              <a:rPr dirty="0"/>
              <a:t> </a:t>
            </a:r>
            <a:r>
              <a:rPr dirty="0" err="1"/>
              <a:t>시연</a:t>
            </a:r>
            <a:r>
              <a:rPr dirty="0"/>
              <a:t> </a:t>
            </a:r>
            <a:r>
              <a:rPr dirty="0" err="1"/>
              <a:t>영상</a:t>
            </a:r>
            <a:endParaRPr dirty="0"/>
          </a:p>
          <a:p>
            <a:pPr marL="527050" indent="-514350">
              <a:spcBef>
                <a:spcPts val="100"/>
              </a:spcBef>
              <a:buSzPct val="100000"/>
              <a:buAutoNum type="arabicParenR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 err="1"/>
              <a:t>과제</a:t>
            </a:r>
            <a:r>
              <a:rPr dirty="0"/>
              <a:t> </a:t>
            </a:r>
            <a:r>
              <a:rPr dirty="0" err="1"/>
              <a:t>핵심</a:t>
            </a:r>
            <a:endParaRPr dirty="0"/>
          </a:p>
          <a:p>
            <a:pPr marL="527050" indent="-514350">
              <a:spcBef>
                <a:spcPts val="100"/>
              </a:spcBef>
              <a:buSzPct val="100000"/>
              <a:buAutoNum type="arabicParenR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rPr dirty="0" err="1"/>
              <a:t>코드</a:t>
            </a:r>
            <a:r>
              <a:rPr dirty="0"/>
              <a:t> </a:t>
            </a:r>
            <a:r>
              <a:rPr dirty="0" err="1"/>
              <a:t>리뷰</a:t>
            </a:r>
            <a:endParaRPr dirty="0"/>
          </a:p>
        </p:txBody>
      </p:sp>
      <p:sp>
        <p:nvSpPr>
          <p:cNvPr id="115" name="object 38"/>
          <p:cNvSpPr txBox="1"/>
          <p:nvPr/>
        </p:nvSpPr>
        <p:spPr>
          <a:xfrm>
            <a:off x="380999" y="230340"/>
            <a:ext cx="1457759" cy="4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2800" b="1" spc="2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목 차</a:t>
            </a:r>
          </a:p>
        </p:txBody>
      </p:sp>
      <p:sp>
        <p:nvSpPr>
          <p:cNvPr id="116" name="object 36"/>
          <p:cNvSpPr txBox="1"/>
          <p:nvPr/>
        </p:nvSpPr>
        <p:spPr>
          <a:xfrm>
            <a:off x="380999" y="1624951"/>
            <a:ext cx="5696587" cy="51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3200" b="1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목 차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스크린샷 2022-12-05 오전 10.11.36.png" descr="스크린샷 2022-12-05 오전 10.11.36.png"/>
          <p:cNvPicPr>
            <a:picLocks noChangeAspect="1"/>
          </p:cNvPicPr>
          <p:nvPr/>
        </p:nvPicPr>
        <p:blipFill rotWithShape="1">
          <a:blip r:embed="rId3"/>
          <a:srcRect t="75220"/>
          <a:stretch>
            <a:fillRect/>
          </a:stretch>
        </p:blipFill>
        <p:spPr>
          <a:xfrm>
            <a:off x="0" y="5054644"/>
            <a:ext cx="3381377" cy="1206515"/>
          </a:xfrm>
          <a:prstGeom prst="rect">
            <a:avLst/>
          </a:prstGeom>
          <a:ln w="12700">
            <a:miter/>
          </a:ln>
        </p:spPr>
      </p:pic>
      <p:sp>
        <p:nvSpPr>
          <p:cNvPr id="437" name="object 38"/>
          <p:cNvSpPr txBox="1"/>
          <p:nvPr/>
        </p:nvSpPr>
        <p:spPr>
          <a:xfrm>
            <a:off x="304800" y="244475"/>
            <a:ext cx="4937744" cy="9012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/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2단계 과제 -3) 코드리뷰</a:t>
            </a:r>
          </a:p>
        </p:txBody>
      </p:sp>
      <p:sp>
        <p:nvSpPr>
          <p:cNvPr id="438" name="object 2"/>
          <p:cNvSpPr txBox="1"/>
          <p:nvPr/>
        </p:nvSpPr>
        <p:spPr>
          <a:xfrm>
            <a:off x="457199" y="999752"/>
            <a:ext cx="5696587" cy="304801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>
              <a:defRPr/>
            </a:pPr>
            <a:r>
              <a:rPr lang="ko-KR" altLang="en-US"/>
              <a:t>turn, back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goRight, goDown</a:t>
            </a:r>
          </a:p>
        </p:txBody>
      </p:sp>
      <p:pic>
        <p:nvPicPr>
          <p:cNvPr id="442" name="스크린샷 2022-12-05 오전 10.12.15.png" descr="스크린샷 2022-12-05 오전 10.12.15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25457" y="1044904"/>
            <a:ext cx="2663518" cy="2623362"/>
          </a:xfrm>
          <a:prstGeom prst="rect">
            <a:avLst/>
          </a:prstGeom>
          <a:ln w="12700">
            <a:miter/>
          </a:ln>
        </p:spPr>
      </p:pic>
      <p:pic>
        <p:nvPicPr>
          <p:cNvPr id="441" name="스크린샷 2022-12-05 오전 10.12.00.png" descr="스크린샷 2022-12-05 오전 10.12.00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5457" y="3668266"/>
            <a:ext cx="2766428" cy="2652181"/>
          </a:xfrm>
          <a:prstGeom prst="rect">
            <a:avLst/>
          </a:prstGeom>
          <a:ln w="12700">
            <a:miter/>
          </a:ln>
        </p:spPr>
      </p:pic>
      <p:sp>
        <p:nvSpPr>
          <p:cNvPr id="444" name="TextBox 24"/>
          <p:cNvSpPr txBox="1"/>
          <p:nvPr/>
        </p:nvSpPr>
        <p:spPr>
          <a:xfrm>
            <a:off x="6565091" y="1489586"/>
            <a:ext cx="2539156" cy="830997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1F497D">
                <a:alpha val="100000"/>
              </a:srgbClr>
            </a:solidFill>
          </a:ln>
        </p:spPr>
        <p:txBody>
          <a:bodyPr wrap="square"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200" b="1">
                <a:solidFill>
                  <a:srgbClr val="254061"/>
                </a:solidFill>
              </a:defRPr>
            </a:pPr>
            <a:r>
              <a:rPr kumimoji="0" lang="en-US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goRight</a:t>
            </a:r>
            <a:r>
              <a:rPr kumimoji="0" 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() : </a:t>
            </a:r>
            <a:r>
              <a:rPr kumimoji="0" lang="ko-KR" alt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최대 점수</a:t>
            </a:r>
            <a:r>
              <a:rPr kumimoji="0" lang="en-US" altLang="ko-KR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kumimoji="0" lang="ko-KR" alt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최단 경로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주행하는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과정에서</a:t>
            </a:r>
            <a:r>
              <a:rPr kumimoji="0" lang="ko-KR" alt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altLang="ko-KR" sz="1200" b="1" i="0" u="none" strike="noStrike" kern="0" cap="none" spc="0" normalizeH="0" baseline="0" dirty="0">
              <a:solidFill>
                <a:srgbClr val="25406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200" b="1">
                <a:solidFill>
                  <a:srgbClr val="254061"/>
                </a:solidFill>
              </a:defRPr>
            </a:pP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행</a:t>
            </a:r>
            <a:r>
              <a:rPr kumimoji="0" lang="ko-KR" alt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방향으로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로봇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+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1칸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이동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200" b="1">
                <a:solidFill>
                  <a:srgbClr val="254061"/>
                </a:solidFill>
              </a:defRPr>
            </a:pP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200" b="1" dirty="0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rPr>
              <a:t>오른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쪽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이동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445" name="TextBox 23"/>
          <p:cNvSpPr txBox="1"/>
          <p:nvPr/>
        </p:nvSpPr>
        <p:spPr>
          <a:xfrm>
            <a:off x="6565091" y="3713418"/>
            <a:ext cx="2539156" cy="830997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1F497D">
                <a:alpha val="100000"/>
              </a:srgbClr>
            </a:solidFill>
          </a:ln>
        </p:spPr>
        <p:txBody>
          <a:bodyPr wrap="square"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200" b="1">
                <a:solidFill>
                  <a:srgbClr val="254061"/>
                </a:solidFill>
              </a:defRPr>
            </a:pPr>
            <a:r>
              <a:rPr kumimoji="0" lang="en-US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goDown</a:t>
            </a:r>
            <a:r>
              <a:rPr kumimoji="0" 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() : </a:t>
            </a:r>
            <a:r>
              <a:rPr lang="ko-KR" altLang="en-US" sz="1200" b="1" dirty="0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rPr>
              <a:t>최대 점수</a:t>
            </a:r>
            <a:r>
              <a:rPr lang="en-US" altLang="ko-KR" sz="1200" b="1" dirty="0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최단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경로로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주행하는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과정에서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200" b="1" i="0" u="none" strike="noStrike" kern="0" cap="none" spc="0" normalizeH="0" baseline="0" dirty="0">
              <a:solidFill>
                <a:srgbClr val="25406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200" b="1">
                <a:solidFill>
                  <a:srgbClr val="254061"/>
                </a:solidFill>
              </a:defRPr>
            </a:pP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열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방향으로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로봇이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+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1칸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이동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200" b="1" i="0" u="none" strike="noStrike" kern="0" cap="none" spc="0" normalizeH="0" baseline="0" dirty="0">
              <a:solidFill>
                <a:srgbClr val="25406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200" b="1">
                <a:solidFill>
                  <a:srgbClr val="254061"/>
                </a:solidFill>
              </a:defRPr>
            </a:pP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200" b="1" dirty="0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rPr>
              <a:t>아래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쪽 </a:t>
            </a:r>
            <a:r>
              <a:rPr kumimoji="0" sz="1200" b="1" i="0" u="none" strike="noStrike" kern="0" cap="none" spc="0" normalizeH="0" baseline="0" dirty="0" err="1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이동</a:t>
            </a:r>
            <a:r>
              <a:rPr kumimoji="0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pic>
        <p:nvPicPr>
          <p:cNvPr id="447" name="스크린샷 2022-12-05 오전 10.11.36.png" descr="스크린샷 2022-12-05 오전 10.11.36.png"/>
          <p:cNvPicPr>
            <a:picLocks noChangeAspect="1"/>
          </p:cNvPicPr>
          <p:nvPr/>
        </p:nvPicPr>
        <p:blipFill rotWithShape="1">
          <a:blip r:embed="rId3"/>
          <a:srcRect b="26770"/>
          <a:stretch>
            <a:fillRect/>
          </a:stretch>
        </p:blipFill>
        <p:spPr>
          <a:xfrm>
            <a:off x="-1" y="1364005"/>
            <a:ext cx="3381377" cy="3565058"/>
          </a:xfrm>
          <a:prstGeom prst="rect">
            <a:avLst/>
          </a:prstGeom>
          <a:ln w="12700">
            <a:miter/>
          </a:ln>
        </p:spPr>
      </p:pic>
      <p:sp>
        <p:nvSpPr>
          <p:cNvPr id="450" name="TextBox 24"/>
          <p:cNvSpPr txBox="1"/>
          <p:nvPr/>
        </p:nvSpPr>
        <p:spPr>
          <a:xfrm>
            <a:off x="2222907" y="1489586"/>
            <a:ext cx="2189218" cy="27699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1F497D">
                <a:alpha val="100000"/>
              </a:srgbClr>
            </a:solidFill>
          </a:ln>
        </p:spPr>
        <p:txBody>
          <a:bodyPr wrap="square"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200" b="1">
                <a:solidFill>
                  <a:srgbClr val="254061"/>
                </a:solidFill>
              </a:defRPr>
            </a:pPr>
            <a:r>
              <a:rPr lang="en-US" altLang="ko-KR" sz="1200" b="1" dirty="0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kumimoji="0" lang="en-US" altLang="ko-KR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urn() :</a:t>
            </a:r>
            <a:r>
              <a:rPr kumimoji="0" lang="ko-KR" alt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유턴하는 함수</a:t>
            </a:r>
            <a:endParaRPr kumimoji="0" lang="en-US" altLang="ko-KR" sz="1200" b="1" i="0" u="none" strike="noStrike" kern="0" cap="none" spc="0" normalizeH="0" baseline="0" dirty="0">
              <a:solidFill>
                <a:srgbClr val="25406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TextBox 24"/>
          <p:cNvSpPr txBox="1"/>
          <p:nvPr/>
        </p:nvSpPr>
        <p:spPr>
          <a:xfrm>
            <a:off x="2222907" y="4929063"/>
            <a:ext cx="2505357" cy="646331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1F497D">
                <a:alpha val="100000"/>
              </a:srgbClr>
            </a:solidFill>
          </a:ln>
        </p:spPr>
        <p:txBody>
          <a:bodyPr wrap="square"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200" b="1">
                <a:solidFill>
                  <a:srgbClr val="254061"/>
                </a:solidFill>
              </a:defRPr>
            </a:pPr>
            <a:r>
              <a:rPr lang="en-US" altLang="ko-KR" sz="1200" b="1" dirty="0">
                <a:solidFill>
                  <a:srgbClr val="25406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kumimoji="0" lang="en-US" altLang="ko-KR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ack() : </a:t>
            </a:r>
            <a:r>
              <a:rPr kumimoji="0" lang="ko-KR" alt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최대 점수 주행 시</a:t>
            </a:r>
            <a:r>
              <a:rPr kumimoji="0" lang="en-US" altLang="ko-KR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</a:t>
            </a:r>
            <a:r>
              <a:rPr kumimoji="0" lang="ko-KR" alt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altLang="ko-KR" sz="1200" b="1" i="0" u="none" strike="noStrike" kern="0" cap="none" spc="0" normalizeH="0" baseline="0" dirty="0">
              <a:solidFill>
                <a:srgbClr val="25406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200" b="1">
                <a:solidFill>
                  <a:srgbClr val="254061"/>
                </a:solidFill>
              </a:defRPr>
            </a:pPr>
            <a:r>
              <a:rPr kumimoji="0" lang="ko-KR" altLang="en-US" sz="1200" b="1" i="0" u="none" strike="noStrike" kern="0" cap="none" spc="0" normalizeH="0" baseline="0" dirty="0">
                <a:solidFill>
                  <a:srgbClr val="25406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패치 인식의 정확도를 높이기 위해 뒤로 조금 이동</a:t>
            </a:r>
          </a:p>
        </p:txBody>
      </p:sp>
      <p:sp>
        <p:nvSpPr>
          <p:cNvPr id="12" name="직사각형 19">
            <a:extLst>
              <a:ext uri="{FF2B5EF4-FFF2-40B4-BE49-F238E27FC236}">
                <a16:creationId xmlns:a16="http://schemas.microsoft.com/office/drawing/2014/main" id="{6070B5CF-8EB1-4D28-9F7A-1C0A808EA688}"/>
              </a:ext>
            </a:extLst>
          </p:cNvPr>
          <p:cNvSpPr/>
          <p:nvPr/>
        </p:nvSpPr>
        <p:spPr>
          <a:xfrm>
            <a:off x="371012" y="1900952"/>
            <a:ext cx="2422988" cy="2376408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스크린샷 2022-12-05 오전 10.13.56.png" descr="스크린샷 2022-12-05 오전 10.13.56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308" y="1378121"/>
            <a:ext cx="3672889" cy="4940911"/>
          </a:xfrm>
          <a:prstGeom prst="rect">
            <a:avLst/>
          </a:prstGeom>
          <a:ln w="12700">
            <a:miter/>
          </a:ln>
        </p:spPr>
      </p:pic>
      <p:sp>
        <p:nvSpPr>
          <p:cNvPr id="447" name="object 2"/>
          <p:cNvSpPr txBox="1"/>
          <p:nvPr/>
        </p:nvSpPr>
        <p:spPr>
          <a:xfrm>
            <a:off x="457199" y="999752"/>
            <a:ext cx="5696587" cy="307777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>
              <a:defRPr/>
            </a:pPr>
            <a:r>
              <a:rPr lang="ko-KR" altLang="en-US" dirty="0" err="1"/>
              <a:t>main함수</a:t>
            </a:r>
            <a:r>
              <a:rPr lang="ko-KR" altLang="en-US" dirty="0"/>
              <a:t>(1)</a:t>
            </a:r>
          </a:p>
        </p:txBody>
      </p:sp>
      <p:sp>
        <p:nvSpPr>
          <p:cNvPr id="448" name="object 38"/>
          <p:cNvSpPr txBox="1"/>
          <p:nvPr/>
        </p:nvSpPr>
        <p:spPr>
          <a:xfrm>
            <a:off x="304800" y="244475"/>
            <a:ext cx="4937744" cy="9012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/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2단계 과제 -3) 코드리뷰</a:t>
            </a:r>
          </a:p>
        </p:txBody>
      </p:sp>
      <p:graphicFrame>
        <p:nvGraphicFramePr>
          <p:cNvPr id="450" name="표 18"/>
          <p:cNvGraphicFramePr/>
          <p:nvPr>
            <p:extLst>
              <p:ext uri="{D42A27DB-BD31-4B8C-83A1-F6EECF244321}">
                <p14:modId xmlns:p14="http://schemas.microsoft.com/office/powerpoint/2010/main" val="2429759815"/>
              </p:ext>
            </p:extLst>
          </p:nvPr>
        </p:nvGraphicFramePr>
        <p:xfrm>
          <a:off x="3641031" y="4833462"/>
          <a:ext cx="4790149" cy="8763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46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415"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 sz="1400" b="1" dirty="0" err="1">
                          <a:sym typeface="Arial"/>
                        </a:rPr>
                        <a:t>줄번호</a:t>
                      </a:r>
                      <a:endParaRPr sz="1400" b="1"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 sz="1400" dirty="0" err="1">
                          <a:sym typeface="Arial"/>
                        </a:rPr>
                        <a:t>코드</a:t>
                      </a:r>
                      <a:r>
                        <a:rPr sz="1400" dirty="0">
                          <a:sym typeface="Arial"/>
                        </a:rPr>
                        <a:t> </a:t>
                      </a:r>
                      <a:r>
                        <a:rPr sz="1400" dirty="0" err="1">
                          <a:sym typeface="Arial"/>
                        </a:rPr>
                        <a:t>설명</a:t>
                      </a:r>
                      <a:endParaRPr sz="1400"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2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 dirty="0"/>
                        <a:t>613 ~ 643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ko-KR" altLang="en-US" sz="1050" dirty="0">
                          <a:latin typeface="+mn-lt"/>
                          <a:ea typeface="+mn-ea"/>
                          <a:cs typeface="+mn-cs"/>
                          <a:sym typeface="Arial"/>
                        </a:rPr>
                        <a:t>기존 </a:t>
                      </a:r>
                      <a:r>
                        <a:rPr lang="en-US" altLang="ko-KR" sz="1050" dirty="0">
                          <a:latin typeface="+mn-lt"/>
                          <a:ea typeface="+mn-ea"/>
                          <a:cs typeface="+mn-cs"/>
                          <a:sym typeface="Arial"/>
                        </a:rPr>
                        <a:t>S</a:t>
                      </a:r>
                      <a:r>
                        <a:rPr lang="ko-KR" altLang="en-US" sz="1050" dirty="0">
                          <a:latin typeface="+mn-lt"/>
                          <a:ea typeface="+mn-ea"/>
                          <a:cs typeface="+mn-cs"/>
                          <a:sym typeface="Arial"/>
                        </a:rPr>
                        <a:t>배열에서 경로를 </a:t>
                      </a:r>
                      <a:r>
                        <a:rPr lang="en-US" altLang="ko-KR" sz="1050" dirty="0">
                          <a:latin typeface="+mn-lt"/>
                          <a:ea typeface="+mn-ea"/>
                          <a:cs typeface="+mn-cs"/>
                          <a:sym typeface="Arial"/>
                        </a:rPr>
                        <a:t>10</a:t>
                      </a:r>
                      <a:r>
                        <a:rPr lang="ko-KR" altLang="en-US" sz="1050" dirty="0">
                          <a:latin typeface="+mn-lt"/>
                          <a:ea typeface="+mn-ea"/>
                          <a:cs typeface="+mn-cs"/>
                          <a:sym typeface="Arial"/>
                        </a:rPr>
                        <a:t>으로 바꿔 놓고</a:t>
                      </a:r>
                      <a:r>
                        <a:rPr lang="en-US" altLang="ko-KR" sz="1050" dirty="0">
                          <a:latin typeface="+mn-lt"/>
                          <a:ea typeface="+mn-ea"/>
                          <a:cs typeface="+mn-cs"/>
                          <a:sym typeface="Arial"/>
                        </a:rPr>
                        <a:t>, 10</a:t>
                      </a:r>
                      <a:r>
                        <a:rPr lang="ko-KR" altLang="en-US" sz="1050" dirty="0">
                          <a:latin typeface="+mn-lt"/>
                          <a:ea typeface="+mn-ea"/>
                          <a:cs typeface="+mn-cs"/>
                          <a:sym typeface="Arial"/>
                        </a:rPr>
                        <a:t>을 따라가는 과정에서 기존 경로 배열에 나와있는 빨간색 패치를 </a:t>
                      </a:r>
                      <a:r>
                        <a:rPr lang="ko-KR" altLang="en-US" sz="1050" dirty="0" err="1">
                          <a:latin typeface="+mn-lt"/>
                          <a:ea typeface="+mn-ea"/>
                          <a:cs typeface="+mn-cs"/>
                          <a:sym typeface="Arial"/>
                        </a:rPr>
                        <a:t>찍턴하는</a:t>
                      </a:r>
                      <a:r>
                        <a:rPr lang="ko-KR" altLang="en-US" sz="1050" dirty="0">
                          <a:latin typeface="+mn-lt"/>
                          <a:ea typeface="+mn-ea"/>
                          <a:cs typeface="+mn-cs"/>
                          <a:sym typeface="Arial"/>
                        </a:rPr>
                        <a:t> 방식으로 길을 찾아가는 알고리즘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44">
            <a:extLst>
              <a:ext uri="{FF2B5EF4-FFF2-40B4-BE49-F238E27FC236}">
                <a16:creationId xmlns:a16="http://schemas.microsoft.com/office/drawing/2014/main" id="{93338285-8C16-4D99-9410-2DBE766AC438}"/>
              </a:ext>
            </a:extLst>
          </p:cNvPr>
          <p:cNvSpPr txBox="1"/>
          <p:nvPr/>
        </p:nvSpPr>
        <p:spPr>
          <a:xfrm>
            <a:off x="6438632" y="3988068"/>
            <a:ext cx="2004530" cy="31979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400" b="1"/>
            </a:pPr>
            <a:r>
              <a:rPr lang="en-US" altLang="ko-KR" sz="1400" b="1" dirty="0"/>
              <a:t>S</a:t>
            </a:r>
            <a:r>
              <a:rPr kumimoji="0" lang="ko-KR" altLang="en-US" sz="14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[][] – </a:t>
            </a:r>
            <a:r>
              <a:rPr lang="en-US" altLang="ko-KR" sz="1400" b="1" dirty="0">
                <a:latin typeface="Arial"/>
                <a:cs typeface="Arial"/>
                <a:sym typeface="Arial"/>
              </a:rPr>
              <a:t>main()</a:t>
            </a:r>
            <a:endParaRPr kumimoji="0" sz="14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45">
            <a:extLst>
              <a:ext uri="{FF2B5EF4-FFF2-40B4-BE49-F238E27FC236}">
                <a16:creationId xmlns:a16="http://schemas.microsoft.com/office/drawing/2014/main" id="{AE504F0A-9E84-4F6F-9A85-73809464D199}"/>
              </a:ext>
            </a:extLst>
          </p:cNvPr>
          <p:cNvSpPr txBox="1"/>
          <p:nvPr/>
        </p:nvSpPr>
        <p:spPr>
          <a:xfrm>
            <a:off x="5852431" y="1937337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출발</a:t>
            </a:r>
          </a:p>
        </p:txBody>
      </p:sp>
      <p:sp>
        <p:nvSpPr>
          <p:cNvPr id="9" name="TextBox 46">
            <a:extLst>
              <a:ext uri="{FF2B5EF4-FFF2-40B4-BE49-F238E27FC236}">
                <a16:creationId xmlns:a16="http://schemas.microsoft.com/office/drawing/2014/main" id="{AE2161D4-8E9A-43BD-8F8E-43C8B14D29ED}"/>
              </a:ext>
            </a:extLst>
          </p:cNvPr>
          <p:cNvSpPr txBox="1"/>
          <p:nvPr/>
        </p:nvSpPr>
        <p:spPr>
          <a:xfrm>
            <a:off x="5893223" y="3843477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도착</a:t>
            </a:r>
            <a:endParaRPr kumimoji="0" sz="14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47">
            <a:extLst>
              <a:ext uri="{FF2B5EF4-FFF2-40B4-BE49-F238E27FC236}">
                <a16:creationId xmlns:a16="http://schemas.microsoft.com/office/drawing/2014/main" id="{79972CEC-27C2-4DAE-9BCC-FB4C32023D74}"/>
              </a:ext>
            </a:extLst>
          </p:cNvPr>
          <p:cNvSpPr txBox="1"/>
          <p:nvPr/>
        </p:nvSpPr>
        <p:spPr>
          <a:xfrm>
            <a:off x="8589346" y="3833817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이동</a:t>
            </a:r>
            <a:endParaRPr kumimoji="0" sz="14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표 21">
            <a:extLst>
              <a:ext uri="{FF2B5EF4-FFF2-40B4-BE49-F238E27FC236}">
                <a16:creationId xmlns:a16="http://schemas.microsoft.com/office/drawing/2014/main" id="{F4C22AC1-793D-4A78-9152-DA4DA0E49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3171410"/>
              </p:ext>
            </p:extLst>
          </p:nvPr>
        </p:nvGraphicFramePr>
        <p:xfrm>
          <a:off x="3399669" y="2168540"/>
          <a:ext cx="2272605" cy="16972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5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  <a:endParaRPr kumimoji="0" sz="2000" b="1" i="0" u="none" strike="noStrike" kern="0" cap="none" spc="0" normalizeH="0" baseline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kumimoji="0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42">
            <a:extLst>
              <a:ext uri="{FF2B5EF4-FFF2-40B4-BE49-F238E27FC236}">
                <a16:creationId xmlns:a16="http://schemas.microsoft.com/office/drawing/2014/main" id="{3BDD40D5-F6EA-4626-976F-727861D3260F}"/>
              </a:ext>
            </a:extLst>
          </p:cNvPr>
          <p:cNvSpPr txBox="1"/>
          <p:nvPr/>
        </p:nvSpPr>
        <p:spPr>
          <a:xfrm>
            <a:off x="3672649" y="4013694"/>
            <a:ext cx="1726645" cy="319790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400" b="1"/>
            </a:pPr>
            <a:r>
              <a:rPr kumimoji="0" lang="ko-KR" altLang="en-US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dt[][] – </a:t>
            </a:r>
            <a:r>
              <a:rPr kumimoji="0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최대 점수</a:t>
            </a:r>
          </a:p>
        </p:txBody>
      </p:sp>
      <p:sp>
        <p:nvSpPr>
          <p:cNvPr id="15" name="직사각형 19">
            <a:extLst>
              <a:ext uri="{FF2B5EF4-FFF2-40B4-BE49-F238E27FC236}">
                <a16:creationId xmlns:a16="http://schemas.microsoft.com/office/drawing/2014/main" id="{0D4F7990-D3B6-4741-9B02-9D6E76B13BB0}"/>
              </a:ext>
            </a:extLst>
          </p:cNvPr>
          <p:cNvSpPr/>
          <p:nvPr/>
        </p:nvSpPr>
        <p:spPr>
          <a:xfrm>
            <a:off x="605626" y="1542678"/>
            <a:ext cx="2422988" cy="4846945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16" name="표 21">
            <a:extLst>
              <a:ext uri="{FF2B5EF4-FFF2-40B4-BE49-F238E27FC236}">
                <a16:creationId xmlns:a16="http://schemas.microsoft.com/office/drawing/2014/main" id="{085573B8-BA05-4F6B-9C94-0B81FD3FA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983211"/>
              </p:ext>
            </p:extLst>
          </p:nvPr>
        </p:nvGraphicFramePr>
        <p:xfrm>
          <a:off x="6304594" y="2195450"/>
          <a:ext cx="2272605" cy="16972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5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  <a:endParaRPr kumimoji="0" sz="2000" b="1" i="0" u="none" strike="noStrike" kern="0" cap="none" spc="0" normalizeH="0" baseline="0" dirty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</a:t>
                      </a: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</a:t>
                      </a: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object 2"/>
          <p:cNvSpPr txBox="1"/>
          <p:nvPr/>
        </p:nvSpPr>
        <p:spPr>
          <a:xfrm>
            <a:off x="457199" y="999752"/>
            <a:ext cx="5696587" cy="322587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>
              <a:defRPr/>
            </a:pPr>
            <a:r>
              <a:rPr lang="ko-KR" altLang="en-US" dirty="0" err="1"/>
              <a:t>main함수</a:t>
            </a:r>
            <a:r>
              <a:rPr lang="ko-KR" altLang="en-US" dirty="0"/>
              <a:t> (2)</a:t>
            </a:r>
          </a:p>
        </p:txBody>
      </p:sp>
      <p:sp>
        <p:nvSpPr>
          <p:cNvPr id="452" name="object 38"/>
          <p:cNvSpPr txBox="1"/>
          <p:nvPr/>
        </p:nvSpPr>
        <p:spPr>
          <a:xfrm>
            <a:off x="304800" y="244475"/>
            <a:ext cx="4937744" cy="9012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/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2단계 과제 -3) 코드리뷰</a:t>
            </a:r>
          </a:p>
        </p:txBody>
      </p:sp>
      <p:graphicFrame>
        <p:nvGraphicFramePr>
          <p:cNvPr id="455" name="표 18"/>
          <p:cNvGraphicFramePr/>
          <p:nvPr>
            <p:extLst>
              <p:ext uri="{D42A27DB-BD31-4B8C-83A1-F6EECF244321}">
                <p14:modId xmlns:p14="http://schemas.microsoft.com/office/powerpoint/2010/main" val="811121074"/>
              </p:ext>
            </p:extLst>
          </p:nvPr>
        </p:nvGraphicFramePr>
        <p:xfrm>
          <a:off x="3278715" y="1593500"/>
          <a:ext cx="5619479" cy="199527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873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5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000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1000"/>
                      </a:pPr>
                      <a:r>
                        <a:rPr kumimoji="0" sz="1600" b="1" u="none" strike="noStrike" kern="0" cap="none" spc="0" normalizeH="0" baseline="0" dirty="0" err="1">
                          <a:solidFill>
                            <a:srgbClr val="FFFFFF"/>
                          </a:solidFill>
                          <a:uLnTx/>
                          <a:uFillTx/>
                          <a:sym typeface="Arial"/>
                        </a:rPr>
                        <a:t>줄번호</a:t>
                      </a:r>
                      <a:endParaRPr kumimoji="0" sz="1600" b="1" i="0" u="none" strike="noStrike" kern="0" cap="none" spc="0" normalizeH="0" baseline="0" dirty="0">
                        <a:solidFill>
                          <a:srgbClr val="FFFFFF"/>
                        </a:solidFill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1000"/>
                      </a:pPr>
                      <a:r>
                        <a:rPr kumimoji="0" sz="1600" b="1" u="none" strike="noStrike" kern="0" cap="none" spc="0" normalizeH="0" baseline="0" dirty="0" err="1">
                          <a:solidFill>
                            <a:srgbClr val="FFFFFF"/>
                          </a:solidFill>
                          <a:uLnTx/>
                          <a:uFillTx/>
                          <a:sym typeface="Arial"/>
                        </a:rPr>
                        <a:t>코드</a:t>
                      </a:r>
                      <a:r>
                        <a:rPr kumimoji="0" sz="1600" b="1" u="none" strike="noStrike" kern="0" cap="none" spc="0" normalizeH="0" baseline="0" dirty="0">
                          <a:solidFill>
                            <a:srgbClr val="FFFFFF"/>
                          </a:solidFill>
                          <a:uLnTx/>
                          <a:uFillTx/>
                          <a:sym typeface="Arial"/>
                        </a:rPr>
                        <a:t> </a:t>
                      </a:r>
                      <a:r>
                        <a:rPr kumimoji="0" sz="1600" b="1" u="none" strike="noStrike" kern="0" cap="none" spc="0" normalizeH="0" baseline="0" dirty="0" err="1">
                          <a:solidFill>
                            <a:srgbClr val="FFFFFF"/>
                          </a:solidFill>
                          <a:uLnTx/>
                          <a:uFillTx/>
                          <a:sym typeface="Arial"/>
                        </a:rPr>
                        <a:t>설명</a:t>
                      </a:r>
                      <a:endParaRPr kumimoji="0" sz="1600" b="1" i="0" u="none" strike="noStrike" kern="0" cap="none" spc="0" normalizeH="0" baseline="0" dirty="0">
                        <a:solidFill>
                          <a:srgbClr val="FFFFFF"/>
                        </a:solidFill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727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</a:rPr>
                        <a:t>649</a:t>
                      </a:r>
                      <a:r>
                        <a:rPr kumimoji="0" sz="1200" b="1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</a:rPr>
                        <a:t> ~ </a:t>
                      </a:r>
                      <a:r>
                        <a:rPr kumimoji="0" lang="en-US" altLang="ko-KR" sz="1200" b="1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</a:rPr>
                        <a:t>694</a:t>
                      </a:r>
                      <a:endParaRPr kumimoji="0" lang="en-US" altLang="ko-KR" sz="1200" b="1" i="0" u="none" strike="noStrike" kern="0" cap="none" spc="0" normalizeH="0" baseline="0" dirty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800"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칸 내지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칸 범위에 빨간 패치가 있는 경우에 찍고 다시 돌아오는 재방문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81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651 ~ 694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800"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첫번째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if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 문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: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한 칸 내에 빨간 패치가 있는지 위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,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왼쪽 순서로 판단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,</a:t>
                      </a:r>
                    </a:p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800"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한 칸 내에 빨간 패치가 있다면 찍고 다시 돌아왔을 때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+3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점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(+5-2)</a:t>
                      </a:r>
                      <a:endParaRPr kumimoji="0" lang="ko-KR" altLang="en-US" sz="1200" b="0" i="0" u="none" strike="noStrike" kern="0" cap="none" spc="0" normalizeH="0" baseline="0" dirty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727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1200" b="1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</a:rPr>
                        <a:t>667</a:t>
                      </a:r>
                      <a:r>
                        <a:rPr kumimoji="0" lang="ko-KR" altLang="en-US" sz="1200" b="1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</a:rPr>
                        <a:t> </a:t>
                      </a:r>
                      <a:r>
                        <a:rPr kumimoji="0" lang="en-US" altLang="ko-KR" sz="1200" b="1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</a:rPr>
                        <a:t>~</a:t>
                      </a:r>
                      <a:r>
                        <a:rPr kumimoji="0" lang="ko-KR" altLang="en-US" sz="1200" b="1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</a:rPr>
                        <a:t> </a:t>
                      </a:r>
                      <a:r>
                        <a:rPr kumimoji="0" lang="en-US" altLang="ko-KR" sz="1200" b="1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</a:rPr>
                        <a:t>694</a:t>
                      </a:r>
                      <a:endParaRPr kumimoji="0" lang="en-US" altLang="ko-KR" sz="1200" b="1" i="0" u="none" strike="noStrike" kern="0" cap="none" spc="0" normalizeH="0" baseline="0" dirty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800"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두번째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if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문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두 칸 내에 빨간 패치가 있는지 위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왼쪽 순서로 판단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sz="800"/>
                      </a:pP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두 칸 내에 빨간 패치가 있다면 찍고 다시 돌아왔을 때 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+1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점</a:t>
                      </a:r>
                      <a:r>
                        <a:rPr kumimoji="0" lang="en-US" altLang="ko-KR" sz="1200" b="0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(+5-4)</a:t>
                      </a:r>
                      <a:endParaRPr kumimoji="0" lang="ko-KR" altLang="en-US" sz="1200" b="0" i="0" u="none" strike="noStrike" kern="0" cap="none" spc="0" normalizeH="0" baseline="0" dirty="0">
                        <a:solidFill>
                          <a:srgbClr val="000000"/>
                        </a:solidFill>
                        <a:uLnTx/>
                        <a:uFillTx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44">
            <a:extLst>
              <a:ext uri="{FF2B5EF4-FFF2-40B4-BE49-F238E27FC236}">
                <a16:creationId xmlns:a16="http://schemas.microsoft.com/office/drawing/2014/main" id="{E7FC22A3-6354-4625-A661-DF804785099A}"/>
              </a:ext>
            </a:extLst>
          </p:cNvPr>
          <p:cNvSpPr txBox="1"/>
          <p:nvPr/>
        </p:nvSpPr>
        <p:spPr>
          <a:xfrm>
            <a:off x="5158201" y="5909900"/>
            <a:ext cx="2004530" cy="31979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ctr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1400" b="1"/>
            </a:pPr>
            <a:r>
              <a:rPr lang="en-US" altLang="ko-KR" sz="1400" b="1" dirty="0"/>
              <a:t>S</a:t>
            </a:r>
            <a:r>
              <a:rPr kumimoji="0" lang="ko-KR" altLang="en-US" sz="1400" b="1" i="0" u="none" strike="noStrike" kern="0" cap="none" spc="0" normalizeH="0" baseline="0" dirty="0"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[][] – </a:t>
            </a:r>
            <a:r>
              <a:rPr lang="en-US" altLang="ko-KR" sz="1400" b="1" dirty="0">
                <a:latin typeface="Arial"/>
                <a:cs typeface="Arial"/>
                <a:sym typeface="Arial"/>
              </a:rPr>
              <a:t>main()</a:t>
            </a:r>
            <a:endParaRPr kumimoji="0" sz="14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45">
            <a:extLst>
              <a:ext uri="{FF2B5EF4-FFF2-40B4-BE49-F238E27FC236}">
                <a16:creationId xmlns:a16="http://schemas.microsoft.com/office/drawing/2014/main" id="{682FFDA9-645B-40E5-A3FB-F1A015D84FBB}"/>
              </a:ext>
            </a:extLst>
          </p:cNvPr>
          <p:cNvSpPr txBox="1"/>
          <p:nvPr/>
        </p:nvSpPr>
        <p:spPr>
          <a:xfrm>
            <a:off x="4572000" y="3859169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출발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C621356A-8D63-42D0-BC95-EC1BE6C0C4A5}"/>
              </a:ext>
            </a:extLst>
          </p:cNvPr>
          <p:cNvSpPr txBox="1"/>
          <p:nvPr/>
        </p:nvSpPr>
        <p:spPr>
          <a:xfrm>
            <a:off x="4612792" y="5765309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도착</a:t>
            </a:r>
            <a:endParaRPr kumimoji="0" sz="14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47">
            <a:extLst>
              <a:ext uri="{FF2B5EF4-FFF2-40B4-BE49-F238E27FC236}">
                <a16:creationId xmlns:a16="http://schemas.microsoft.com/office/drawing/2014/main" id="{C63FE43E-D877-4848-BFD2-2F6979FA729B}"/>
              </a:ext>
            </a:extLst>
          </p:cNvPr>
          <p:cNvSpPr txBox="1"/>
          <p:nvPr/>
        </p:nvSpPr>
        <p:spPr>
          <a:xfrm>
            <a:off x="7308915" y="5755649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marL="0" marR="0" indent="0" algn="l" defTabSz="914400" rtl="0" eaLnBrk="1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400" b="1" i="0" u="none" strike="noStrike" kern="0" cap="none" spc="0" normalizeH="0" baseline="0" dirty="0" err="1"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이동</a:t>
            </a:r>
            <a:endParaRPr kumimoji="0" sz="1400" b="1" i="0" u="none" strike="noStrike" kern="0" cap="none" spc="0" normalizeH="0" baseline="0" dirty="0"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" name="표 21">
            <a:extLst>
              <a:ext uri="{FF2B5EF4-FFF2-40B4-BE49-F238E27FC236}">
                <a16:creationId xmlns:a16="http://schemas.microsoft.com/office/drawing/2014/main" id="{06D833C8-F034-4CFD-A97D-7EA2B9AEC9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306832"/>
              </p:ext>
            </p:extLst>
          </p:nvPr>
        </p:nvGraphicFramePr>
        <p:xfrm>
          <a:off x="5036310" y="4050139"/>
          <a:ext cx="2272605" cy="16972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5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  <a:endParaRPr kumimoji="0" sz="2000" b="1" i="0" u="none" strike="noStrike" kern="0" cap="none" spc="0" normalizeH="0" baseline="0" dirty="0">
                        <a:solidFill>
                          <a:srgbClr val="000000"/>
                        </a:solidFill>
                        <a:uLnTx/>
                        <a:uFillTx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</a:t>
                      </a: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-</a:t>
                      </a: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B05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C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5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1</a:t>
                      </a:r>
                      <a:r>
                        <a:rPr kumimoji="0" sz="2000" b="1" i="0" u="none" strike="noStrike" kern="0" cap="none" spc="0" normalizeH="0" baseline="0" dirty="0">
                          <a:solidFill>
                            <a:srgbClr val="000000"/>
                          </a:solidFill>
                          <a:uLnTx/>
                          <a:uFillTx/>
                          <a:latin typeface="Calibri"/>
                          <a:ea typeface="Calibri"/>
                          <a:cs typeface="Calibri"/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>
                          <a:alpha val="100000"/>
                        </a:srgbClr>
                      </a:solidFill>
                    </a:lnL>
                    <a:lnR w="12700">
                      <a:solidFill>
                        <a:srgbClr val="000000">
                          <a:alpha val="100000"/>
                        </a:srgbClr>
                      </a:solidFill>
                    </a:lnR>
                    <a:lnT w="12700">
                      <a:solidFill>
                        <a:srgbClr val="000000">
                          <a:alpha val="100000"/>
                        </a:srgbClr>
                      </a:solidFill>
                    </a:lnT>
                    <a:lnB w="12700">
                      <a:solidFill>
                        <a:srgbClr val="000000">
                          <a:alpha val="100000"/>
                        </a:srgbClr>
                      </a:solidFill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0FA11EE-3CBF-41E9-BD0A-8C4D4E01F8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70"/>
          <a:stretch/>
        </p:blipFill>
        <p:spPr>
          <a:xfrm>
            <a:off x="66131" y="1273552"/>
            <a:ext cx="3020774" cy="5553174"/>
          </a:xfrm>
          <a:prstGeom prst="rect">
            <a:avLst/>
          </a:prstGeom>
        </p:spPr>
      </p:pic>
      <p:sp>
        <p:nvSpPr>
          <p:cNvPr id="10" name="직사각형 19">
            <a:extLst>
              <a:ext uri="{FF2B5EF4-FFF2-40B4-BE49-F238E27FC236}">
                <a16:creationId xmlns:a16="http://schemas.microsoft.com/office/drawing/2014/main" id="{A6FE6121-88A3-4C66-B728-5048B13C63FA}"/>
              </a:ext>
            </a:extLst>
          </p:cNvPr>
          <p:cNvSpPr/>
          <p:nvPr/>
        </p:nvSpPr>
        <p:spPr>
          <a:xfrm>
            <a:off x="700465" y="1900951"/>
            <a:ext cx="2386439" cy="4858663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직사각형 19">
            <a:extLst>
              <a:ext uri="{FF2B5EF4-FFF2-40B4-BE49-F238E27FC236}">
                <a16:creationId xmlns:a16="http://schemas.microsoft.com/office/drawing/2014/main" id="{58274CB4-5084-4F90-8621-DE50CD1C0434}"/>
              </a:ext>
            </a:extLst>
          </p:cNvPr>
          <p:cNvSpPr/>
          <p:nvPr/>
        </p:nvSpPr>
        <p:spPr>
          <a:xfrm>
            <a:off x="890497" y="3677265"/>
            <a:ext cx="2115464" cy="2936260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스크린샷 2022-12-05 오전 10.14.57.png" descr="스크린샷 2022-12-05 오전 10.14.57.png"/>
          <p:cNvPicPr>
            <a:picLocks noChangeAspect="1"/>
          </p:cNvPicPr>
          <p:nvPr/>
        </p:nvPicPr>
        <p:blipFill rotWithShape="1">
          <a:blip r:embed="rId3"/>
          <a:srcRect r="17952"/>
          <a:stretch/>
        </p:blipFill>
        <p:spPr>
          <a:xfrm>
            <a:off x="140100" y="1285373"/>
            <a:ext cx="3334851" cy="5337983"/>
          </a:xfrm>
          <a:prstGeom prst="rect">
            <a:avLst/>
          </a:prstGeom>
          <a:ln w="12700">
            <a:miter/>
          </a:ln>
        </p:spPr>
      </p:pic>
      <p:sp>
        <p:nvSpPr>
          <p:cNvPr id="455" name="object 2"/>
          <p:cNvSpPr txBox="1"/>
          <p:nvPr/>
        </p:nvSpPr>
        <p:spPr>
          <a:xfrm>
            <a:off x="457199" y="999752"/>
            <a:ext cx="5696587" cy="322587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>
              <a:defRPr/>
            </a:pPr>
            <a:r>
              <a:rPr lang="ko-KR" altLang="en-US"/>
              <a:t>main함수 (3)</a:t>
            </a:r>
          </a:p>
        </p:txBody>
      </p:sp>
      <p:sp>
        <p:nvSpPr>
          <p:cNvPr id="456" name="object 38"/>
          <p:cNvSpPr txBox="1"/>
          <p:nvPr/>
        </p:nvSpPr>
        <p:spPr>
          <a:xfrm>
            <a:off x="304800" y="244475"/>
            <a:ext cx="4937744" cy="9012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rPr lang="ko-KR" altLang="en-US"/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2단계 과제 -3) 코드리뷰</a:t>
            </a:r>
          </a:p>
        </p:txBody>
      </p:sp>
      <p:graphicFrame>
        <p:nvGraphicFramePr>
          <p:cNvPr id="461" name="표 18"/>
          <p:cNvGraphicFramePr/>
          <p:nvPr>
            <p:extLst>
              <p:ext uri="{D42A27DB-BD31-4B8C-83A1-F6EECF244321}">
                <p14:modId xmlns:p14="http://schemas.microsoft.com/office/powerpoint/2010/main" val="119126156"/>
              </p:ext>
            </p:extLst>
          </p:nvPr>
        </p:nvGraphicFramePr>
        <p:xfrm>
          <a:off x="3297568" y="4091890"/>
          <a:ext cx="5620537" cy="14020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77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2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 sz="1100" b="1" dirty="0" err="1">
                          <a:sym typeface="Arial"/>
                        </a:rPr>
                        <a:t>줄번호</a:t>
                      </a:r>
                      <a:endParaRPr sz="1100" b="1"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 sz="1100" b="1" dirty="0" err="1">
                          <a:sym typeface="Arial"/>
                        </a:rPr>
                        <a:t>코드</a:t>
                      </a:r>
                      <a:r>
                        <a:rPr sz="1100" b="1" dirty="0">
                          <a:sym typeface="Arial"/>
                        </a:rPr>
                        <a:t> </a:t>
                      </a:r>
                      <a:r>
                        <a:rPr sz="1100" b="1" dirty="0" err="1">
                          <a:sym typeface="Arial"/>
                        </a:rPr>
                        <a:t>설명</a:t>
                      </a:r>
                      <a:endParaRPr sz="1100" b="1"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8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 dirty="0"/>
                        <a:t>695</a:t>
                      </a:r>
                      <a:r>
                        <a:rPr sz="1100" b="1" dirty="0"/>
                        <a:t> ~ </a:t>
                      </a:r>
                      <a:r>
                        <a:rPr lang="en-US" altLang="ko-KR" sz="1100" b="1" dirty="0"/>
                        <a:t>707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rPr sz="1050" dirty="0" err="1">
                          <a:sym typeface="Arial"/>
                        </a:rPr>
                        <a:t>행이</a:t>
                      </a:r>
                      <a:r>
                        <a:rPr sz="1050" dirty="0">
                          <a:sym typeface="Arial"/>
                        </a:rPr>
                        <a:t> 0이 </a:t>
                      </a:r>
                      <a:r>
                        <a:rPr sz="1050" dirty="0" err="1">
                          <a:sym typeface="Arial"/>
                        </a:rPr>
                        <a:t>아니고</a:t>
                      </a:r>
                      <a:r>
                        <a:rPr sz="1050" dirty="0">
                          <a:sym typeface="Arial"/>
                        </a:rPr>
                        <a:t> </a:t>
                      </a:r>
                      <a:r>
                        <a:rPr sz="1050" dirty="0" err="1">
                          <a:sym typeface="Arial"/>
                        </a:rPr>
                        <a:t>열이</a:t>
                      </a:r>
                      <a:r>
                        <a:rPr sz="1050" dirty="0">
                          <a:sym typeface="Arial"/>
                        </a:rPr>
                        <a:t> 0이 </a:t>
                      </a:r>
                      <a:r>
                        <a:rPr sz="1050" dirty="0" err="1">
                          <a:sym typeface="Arial"/>
                        </a:rPr>
                        <a:t>아닌</a:t>
                      </a:r>
                      <a:r>
                        <a:rPr sz="1050" dirty="0">
                          <a:sym typeface="Arial"/>
                        </a:rPr>
                        <a:t> </a:t>
                      </a:r>
                      <a:r>
                        <a:rPr sz="1050" dirty="0" err="1">
                          <a:sym typeface="Arial"/>
                        </a:rPr>
                        <a:t>동안</a:t>
                      </a:r>
                      <a:r>
                        <a:rPr sz="1050" dirty="0">
                          <a:sym typeface="Arial"/>
                        </a:rPr>
                        <a:t>, </a:t>
                      </a:r>
                      <a:r>
                        <a:rPr sz="1050" dirty="0" err="1">
                          <a:sym typeface="Arial"/>
                        </a:rPr>
                        <a:t>해당</a:t>
                      </a:r>
                      <a:r>
                        <a:rPr sz="1050" dirty="0">
                          <a:sym typeface="Arial"/>
                        </a:rPr>
                        <a:t> </a:t>
                      </a:r>
                      <a:r>
                        <a:rPr sz="1050" dirty="0" err="1">
                          <a:sym typeface="Arial"/>
                        </a:rPr>
                        <a:t>값의</a:t>
                      </a:r>
                      <a:r>
                        <a:rPr sz="1050" dirty="0">
                          <a:sym typeface="Arial"/>
                        </a:rPr>
                        <a:t> -1행에 </a:t>
                      </a:r>
                      <a:r>
                        <a:rPr sz="1050" dirty="0" err="1">
                          <a:sym typeface="Arial"/>
                        </a:rPr>
                        <a:t>있는</a:t>
                      </a:r>
                      <a:r>
                        <a:rPr sz="1050" dirty="0">
                          <a:sym typeface="Arial"/>
                        </a:rPr>
                        <a:t> 값(</a:t>
                      </a:r>
                      <a:r>
                        <a:rPr sz="1050" dirty="0" err="1">
                          <a:sym typeface="Arial"/>
                        </a:rPr>
                        <a:t>위쪽값</a:t>
                      </a:r>
                      <a:r>
                        <a:rPr sz="1050" dirty="0">
                          <a:sym typeface="Arial"/>
                        </a:rPr>
                        <a:t>)과 </a:t>
                      </a:r>
                    </a:p>
                    <a:p>
                      <a:pPr algn="l">
                        <a:defRPr sz="900"/>
                      </a:pPr>
                      <a:r>
                        <a:rPr sz="1050" dirty="0" err="1">
                          <a:sym typeface="Arial"/>
                        </a:rPr>
                        <a:t>해당</a:t>
                      </a:r>
                      <a:r>
                        <a:rPr sz="1050" dirty="0">
                          <a:sym typeface="Arial"/>
                        </a:rPr>
                        <a:t> </a:t>
                      </a:r>
                      <a:r>
                        <a:rPr sz="1050" dirty="0" err="1">
                          <a:sym typeface="Arial"/>
                        </a:rPr>
                        <a:t>값의</a:t>
                      </a:r>
                      <a:r>
                        <a:rPr sz="1050" dirty="0">
                          <a:sym typeface="Arial"/>
                        </a:rPr>
                        <a:t> -1열에 </a:t>
                      </a:r>
                      <a:r>
                        <a:rPr sz="1050" dirty="0" err="1">
                          <a:sym typeface="Arial"/>
                        </a:rPr>
                        <a:t>있는</a:t>
                      </a:r>
                      <a:r>
                        <a:rPr sz="1050" dirty="0">
                          <a:sym typeface="Arial"/>
                        </a:rPr>
                        <a:t> 값(</a:t>
                      </a:r>
                      <a:r>
                        <a:rPr sz="1050" dirty="0" err="1">
                          <a:sym typeface="Arial"/>
                        </a:rPr>
                        <a:t>좌측값</a:t>
                      </a:r>
                      <a:r>
                        <a:rPr sz="1050" dirty="0">
                          <a:sym typeface="Arial"/>
                        </a:rPr>
                        <a:t>)과 </a:t>
                      </a:r>
                      <a:r>
                        <a:rPr sz="1050" dirty="0" err="1">
                          <a:sym typeface="Arial"/>
                        </a:rPr>
                        <a:t>비교</a:t>
                      </a:r>
                      <a:endParaRPr sz="1050" dirty="0">
                        <a:sym typeface="Arial"/>
                      </a:endParaRPr>
                    </a:p>
                    <a:p>
                      <a:pPr algn="l">
                        <a:defRPr sz="900"/>
                      </a:pPr>
                      <a:r>
                        <a:rPr sz="1050" dirty="0">
                          <a:sym typeface="Arial"/>
                        </a:rPr>
                        <a:t>→ </a:t>
                      </a:r>
                      <a:r>
                        <a:rPr sz="1050" dirty="0" err="1">
                          <a:sym typeface="Arial"/>
                        </a:rPr>
                        <a:t>위쪽값이</a:t>
                      </a:r>
                      <a:r>
                        <a:rPr sz="1050" dirty="0">
                          <a:sym typeface="Arial"/>
                        </a:rPr>
                        <a:t> </a:t>
                      </a:r>
                      <a:r>
                        <a:rPr sz="1050" dirty="0" err="1">
                          <a:sym typeface="Arial"/>
                        </a:rPr>
                        <a:t>크면</a:t>
                      </a:r>
                      <a:r>
                        <a:rPr sz="1050" dirty="0">
                          <a:sym typeface="Arial"/>
                        </a:rPr>
                        <a:t> </a:t>
                      </a:r>
                      <a:r>
                        <a:rPr sz="1050" dirty="0" err="1">
                          <a:sym typeface="Arial"/>
                        </a:rPr>
                        <a:t>위쪽</a:t>
                      </a:r>
                      <a:r>
                        <a:rPr sz="1050" dirty="0">
                          <a:sym typeface="Arial"/>
                        </a:rPr>
                        <a:t> </a:t>
                      </a:r>
                      <a:r>
                        <a:rPr sz="1050" dirty="0" err="1">
                          <a:sym typeface="Arial"/>
                        </a:rPr>
                        <a:t>이동</a:t>
                      </a:r>
                      <a:r>
                        <a:rPr sz="1050" dirty="0">
                          <a:sym typeface="Arial"/>
                        </a:rPr>
                        <a:t> &amp; 행 -1 </a:t>
                      </a:r>
                      <a:r>
                        <a:rPr sz="1050" dirty="0" err="1">
                          <a:sym typeface="Arial"/>
                        </a:rPr>
                        <a:t>저장</a:t>
                      </a:r>
                      <a:r>
                        <a:rPr lang="en-US" sz="1050" dirty="0">
                          <a:sym typeface="Arial"/>
                        </a:rPr>
                        <a:t> &amp; </a:t>
                      </a:r>
                      <a:r>
                        <a:rPr lang="ko-KR" altLang="en-US" sz="1050" dirty="0">
                          <a:sym typeface="Arial"/>
                        </a:rPr>
                        <a:t>최대 점수 저장 자리에 </a:t>
                      </a:r>
                      <a:r>
                        <a:rPr lang="en-US" altLang="ko-KR" sz="1050" dirty="0">
                          <a:sym typeface="Arial"/>
                        </a:rPr>
                        <a:t>-1</a:t>
                      </a:r>
                      <a:r>
                        <a:rPr lang="en-US" sz="1050" dirty="0">
                          <a:sym typeface="Arial"/>
                        </a:rPr>
                        <a:t> </a:t>
                      </a:r>
                      <a:endParaRPr sz="1050" dirty="0">
                        <a:sym typeface="Arial"/>
                      </a:endParaRPr>
                    </a:p>
                    <a:p>
                      <a:pPr algn="l">
                        <a:defRPr sz="900"/>
                      </a:pPr>
                      <a:r>
                        <a:rPr sz="1050" dirty="0">
                          <a:sym typeface="Arial"/>
                        </a:rPr>
                        <a:t>→ </a:t>
                      </a:r>
                      <a:r>
                        <a:rPr sz="1050" dirty="0" err="1">
                          <a:sym typeface="Arial"/>
                        </a:rPr>
                        <a:t>좌측값이</a:t>
                      </a:r>
                      <a:r>
                        <a:rPr sz="1050" dirty="0">
                          <a:sym typeface="Arial"/>
                        </a:rPr>
                        <a:t> </a:t>
                      </a:r>
                      <a:r>
                        <a:rPr sz="1050" dirty="0" err="1">
                          <a:sym typeface="Arial"/>
                        </a:rPr>
                        <a:t>크면</a:t>
                      </a:r>
                      <a:r>
                        <a:rPr sz="1050" dirty="0">
                          <a:sym typeface="Arial"/>
                        </a:rPr>
                        <a:t> </a:t>
                      </a:r>
                      <a:r>
                        <a:rPr sz="1050" dirty="0" err="1">
                          <a:sym typeface="Arial"/>
                        </a:rPr>
                        <a:t>좌측</a:t>
                      </a:r>
                      <a:r>
                        <a:rPr sz="1050" dirty="0">
                          <a:sym typeface="Arial"/>
                        </a:rPr>
                        <a:t> </a:t>
                      </a:r>
                      <a:r>
                        <a:rPr sz="1050" dirty="0" err="1">
                          <a:sym typeface="Arial"/>
                        </a:rPr>
                        <a:t>이동</a:t>
                      </a:r>
                      <a:r>
                        <a:rPr sz="1050" dirty="0">
                          <a:sym typeface="Arial"/>
                        </a:rPr>
                        <a:t> &amp; 열 -1 </a:t>
                      </a:r>
                      <a:r>
                        <a:rPr sz="1050" dirty="0" err="1">
                          <a:sym typeface="Arial"/>
                        </a:rPr>
                        <a:t>저장</a:t>
                      </a:r>
                      <a:r>
                        <a:rPr lang="en-US" sz="1050" dirty="0">
                          <a:sym typeface="Arial"/>
                        </a:rPr>
                        <a:t> </a:t>
                      </a:r>
                      <a:r>
                        <a:rPr lang="en-US" altLang="ko-KR" sz="105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Arial"/>
                        </a:rPr>
                        <a:t>&amp; </a:t>
                      </a:r>
                      <a:r>
                        <a:rPr lang="ko-KR" altLang="en-US" sz="105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Arial"/>
                        </a:rPr>
                        <a:t>최대 점수 저장 자리에 </a:t>
                      </a:r>
                      <a:r>
                        <a:rPr lang="en-US" altLang="ko-KR" sz="1050" b="0" u="none" strike="noStrike" cap="none" spc="0" baseline="0" dirty="0">
                          <a:solidFill>
                            <a:srgbClr val="000000"/>
                          </a:solidFill>
                          <a:uFillTx/>
                          <a:sym typeface="Arial"/>
                        </a:rPr>
                        <a:t>-1</a:t>
                      </a:r>
                      <a:endParaRPr sz="1050"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87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 dirty="0"/>
                        <a:t>708 ~ 725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rPr lang="ko-KR" altLang="en-US" sz="1050" dirty="0">
                          <a:sym typeface="Arial"/>
                        </a:rPr>
                        <a:t>행이 </a:t>
                      </a:r>
                      <a:r>
                        <a:rPr lang="en-US" altLang="ko-KR" sz="1050" dirty="0">
                          <a:sym typeface="Arial"/>
                        </a:rPr>
                        <a:t>0</a:t>
                      </a:r>
                      <a:r>
                        <a:rPr lang="ko-KR" altLang="en-US" sz="1050" dirty="0">
                          <a:sym typeface="Arial"/>
                        </a:rPr>
                        <a:t>이면 더 이상 행 이동이 불가하므로 열이 </a:t>
                      </a:r>
                      <a:r>
                        <a:rPr lang="en-US" altLang="ko-KR" sz="1050" dirty="0">
                          <a:sym typeface="Arial"/>
                        </a:rPr>
                        <a:t>0</a:t>
                      </a:r>
                      <a:r>
                        <a:rPr lang="ko-KR" altLang="en-US" sz="1050" dirty="0">
                          <a:sym typeface="Arial"/>
                        </a:rPr>
                        <a:t>이 아닌 동안 왼쪽 이동</a:t>
                      </a:r>
                      <a:endParaRPr lang="en-US" altLang="ko-KR" sz="1050" dirty="0">
                        <a:sym typeface="Arial"/>
                      </a:endParaRPr>
                    </a:p>
                    <a:p>
                      <a:pPr algn="l">
                        <a:defRPr sz="900"/>
                      </a:pPr>
                      <a:r>
                        <a:rPr lang="ko-KR" altLang="en-US" sz="1050" dirty="0">
                          <a:sym typeface="Arial"/>
                        </a:rPr>
                        <a:t>열이 </a:t>
                      </a:r>
                      <a:r>
                        <a:rPr lang="en-US" altLang="ko-KR" sz="1050" dirty="0">
                          <a:sym typeface="Arial"/>
                        </a:rPr>
                        <a:t>0</a:t>
                      </a:r>
                      <a:r>
                        <a:rPr lang="ko-KR" altLang="en-US" sz="1050" dirty="0">
                          <a:sym typeface="Arial"/>
                        </a:rPr>
                        <a:t>이면 더 이상 열 이동이 불가하므로 행이 </a:t>
                      </a:r>
                      <a:r>
                        <a:rPr lang="en-US" altLang="ko-KR" sz="1050" dirty="0">
                          <a:sym typeface="Arial"/>
                        </a:rPr>
                        <a:t>0</a:t>
                      </a:r>
                      <a:r>
                        <a:rPr lang="ko-KR" altLang="en-US" sz="1050" dirty="0">
                          <a:sym typeface="Arial"/>
                        </a:rPr>
                        <a:t>이 아닌 동안 위쪽 이동</a:t>
                      </a:r>
                      <a:endParaRPr sz="1050" dirty="0"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67129527"/>
                  </a:ext>
                </a:extLst>
              </a:tr>
            </a:tbl>
          </a:graphicData>
        </a:graphic>
      </p:graphicFrame>
      <p:sp>
        <p:nvSpPr>
          <p:cNvPr id="12" name="직사각형 19">
            <a:extLst>
              <a:ext uri="{FF2B5EF4-FFF2-40B4-BE49-F238E27FC236}">
                <a16:creationId xmlns:a16="http://schemas.microsoft.com/office/drawing/2014/main" id="{899EF4CA-7AD5-41C6-8A93-495C54FAF81F}"/>
              </a:ext>
            </a:extLst>
          </p:cNvPr>
          <p:cNvSpPr/>
          <p:nvPr/>
        </p:nvSpPr>
        <p:spPr>
          <a:xfrm>
            <a:off x="672037" y="1285374"/>
            <a:ext cx="2093594" cy="1733130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직사각형 19">
            <a:extLst>
              <a:ext uri="{FF2B5EF4-FFF2-40B4-BE49-F238E27FC236}">
                <a16:creationId xmlns:a16="http://schemas.microsoft.com/office/drawing/2014/main" id="{0A80AD4E-61C8-4200-8EA6-B054442EB3E1}"/>
              </a:ext>
            </a:extLst>
          </p:cNvPr>
          <p:cNvSpPr/>
          <p:nvPr/>
        </p:nvSpPr>
        <p:spPr>
          <a:xfrm>
            <a:off x="672037" y="3079546"/>
            <a:ext cx="2093594" cy="2414424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object 2"/>
          <p:cNvGrpSpPr/>
          <p:nvPr/>
        </p:nvGrpSpPr>
        <p:grpSpPr>
          <a:xfrm>
            <a:off x="0" y="1870072"/>
            <a:ext cx="9144001" cy="5130801"/>
            <a:chOff x="0" y="0"/>
            <a:chExt cx="9143999" cy="5130800"/>
          </a:xfrm>
        </p:grpSpPr>
        <p:grpSp>
          <p:nvGrpSpPr>
            <p:cNvPr id="105" name="object 3"/>
            <p:cNvGrpSpPr/>
            <p:nvPr/>
          </p:nvGrpSpPr>
          <p:grpSpPr>
            <a:xfrm>
              <a:off x="0" y="3609850"/>
              <a:ext cx="9143988" cy="1328929"/>
              <a:chOff x="0" y="0"/>
              <a:chExt cx="9143986" cy="1328928"/>
            </a:xfrm>
          </p:grpSpPr>
          <p:sp>
            <p:nvSpPr>
              <p:cNvPr id="100" name="도형"/>
              <p:cNvSpPr/>
              <p:nvPr/>
            </p:nvSpPr>
            <p:spPr>
              <a:xfrm>
                <a:off x="0" y="1078992"/>
                <a:ext cx="9143988" cy="249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1458" y="0"/>
                    </a:lnTo>
                    <a:lnTo>
                      <a:pt x="11207" y="9164"/>
                    </a:lnTo>
                    <a:lnTo>
                      <a:pt x="0" y="9164"/>
                    </a:lnTo>
                    <a:lnTo>
                      <a:pt x="0" y="21600"/>
                    </a:lnTo>
                    <a:lnTo>
                      <a:pt x="5402" y="21600"/>
                    </a:lnTo>
                    <a:lnTo>
                      <a:pt x="10896" y="21534"/>
                    </a:lnTo>
                    <a:lnTo>
                      <a:pt x="11024" y="17346"/>
                    </a:lnTo>
                    <a:lnTo>
                      <a:pt x="11151" y="13091"/>
                    </a:lnTo>
                    <a:lnTo>
                      <a:pt x="21600" y="1309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1" name="도형"/>
              <p:cNvSpPr/>
              <p:nvPr/>
            </p:nvSpPr>
            <p:spPr>
              <a:xfrm>
                <a:off x="0" y="804672"/>
                <a:ext cx="9143988" cy="259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2091" y="0"/>
                    </a:lnTo>
                    <a:lnTo>
                      <a:pt x="11843" y="8894"/>
                    </a:lnTo>
                    <a:lnTo>
                      <a:pt x="0" y="8894"/>
                    </a:lnTo>
                    <a:lnTo>
                      <a:pt x="0" y="21600"/>
                    </a:lnTo>
                    <a:lnTo>
                      <a:pt x="11511" y="21600"/>
                    </a:lnTo>
                    <a:lnTo>
                      <a:pt x="11653" y="17153"/>
                    </a:lnTo>
                    <a:lnTo>
                      <a:pt x="11792" y="12706"/>
                    </a:lnTo>
                    <a:lnTo>
                      <a:pt x="21600" y="1270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2" name="도형"/>
              <p:cNvSpPr/>
              <p:nvPr/>
            </p:nvSpPr>
            <p:spPr>
              <a:xfrm>
                <a:off x="0" y="539496"/>
                <a:ext cx="9143988" cy="249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2725" y="0"/>
                    </a:lnTo>
                    <a:lnTo>
                      <a:pt x="12603" y="4582"/>
                    </a:lnTo>
                    <a:lnTo>
                      <a:pt x="12480" y="9164"/>
                    </a:lnTo>
                    <a:lnTo>
                      <a:pt x="0" y="9164"/>
                    </a:lnTo>
                    <a:lnTo>
                      <a:pt x="0" y="21600"/>
                    </a:lnTo>
                    <a:lnTo>
                      <a:pt x="12164" y="21600"/>
                    </a:lnTo>
                    <a:lnTo>
                      <a:pt x="12440" y="12436"/>
                    </a:lnTo>
                    <a:lnTo>
                      <a:pt x="21600" y="1243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3" name="도형"/>
              <p:cNvSpPr/>
              <p:nvPr/>
            </p:nvSpPr>
            <p:spPr>
              <a:xfrm>
                <a:off x="0" y="265176"/>
                <a:ext cx="9143988" cy="259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3369" y="0"/>
                    </a:lnTo>
                    <a:lnTo>
                      <a:pt x="13236" y="4447"/>
                    </a:lnTo>
                    <a:lnTo>
                      <a:pt x="13101" y="8894"/>
                    </a:lnTo>
                    <a:lnTo>
                      <a:pt x="0" y="8894"/>
                    </a:lnTo>
                    <a:lnTo>
                      <a:pt x="0" y="21600"/>
                    </a:lnTo>
                    <a:lnTo>
                      <a:pt x="12782" y="21600"/>
                    </a:lnTo>
                    <a:lnTo>
                      <a:pt x="13058" y="12706"/>
                    </a:lnTo>
                    <a:lnTo>
                      <a:pt x="21600" y="1270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" name="도형"/>
              <p:cNvSpPr/>
              <p:nvPr/>
            </p:nvSpPr>
            <p:spPr>
              <a:xfrm>
                <a:off x="0" y="-1"/>
                <a:ext cx="9143988" cy="249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3992" y="0"/>
                    </a:lnTo>
                    <a:lnTo>
                      <a:pt x="13874" y="4259"/>
                    </a:lnTo>
                    <a:lnTo>
                      <a:pt x="13758" y="8506"/>
                    </a:lnTo>
                    <a:lnTo>
                      <a:pt x="0" y="8506"/>
                    </a:lnTo>
                    <a:lnTo>
                      <a:pt x="0" y="21600"/>
                    </a:lnTo>
                    <a:lnTo>
                      <a:pt x="13436" y="21600"/>
                    </a:lnTo>
                    <a:lnTo>
                      <a:pt x="13709" y="12435"/>
                    </a:lnTo>
                    <a:lnTo>
                      <a:pt x="21600" y="1243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106" name="object 4" descr="object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0783" y="0"/>
              <a:ext cx="3633218" cy="513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0" name="object 7"/>
          <p:cNvSpPr txBox="1">
            <a:spLocks noGrp="1"/>
          </p:cNvSpPr>
          <p:nvPr>
            <p:ph type="title"/>
          </p:nvPr>
        </p:nvSpPr>
        <p:spPr>
          <a:xfrm>
            <a:off x="893432" y="3006380"/>
            <a:ext cx="6793244" cy="47449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12064" defTabSz="868680">
              <a:defRPr sz="2850" i="0" spc="-95"/>
            </a:pPr>
            <a:r>
              <a:rPr lang="en-US" dirty="0">
                <a:solidFill>
                  <a:srgbClr val="054888"/>
                </a:solidFill>
              </a:rPr>
              <a:t>Thank you for listening!</a:t>
            </a:r>
            <a:endParaRPr dirty="0">
              <a:solidFill>
                <a:srgbClr val="054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318066"/>
      </p:ext>
    </p:extLst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121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119" name="object 3" descr="object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2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29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123" name="object 7" descr="object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object 8" descr="object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object 9" descr="object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object 10" descr="object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object 11" descr="object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object 12" descr="object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9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130" name="object 14" descr="object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object 15" descr="object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33" name="object 17" descr="object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object 18" descr="object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object 19" descr="object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object 20" descr="object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38" name="object 22" descr="object 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0" name="object 36"/>
          <p:cNvSpPr txBox="1">
            <a:spLocks noGrp="1"/>
          </p:cNvSpPr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2600" i="0">
                <a:solidFill>
                  <a:srgbClr val="004B85"/>
                </a:solidFill>
              </a:defRPr>
            </a:pPr>
            <a:r>
              <a:t>1) 1단계 과제 시연 영상(5배속)</a:t>
            </a:r>
          </a:p>
        </p:txBody>
      </p:sp>
      <p:sp>
        <p:nvSpPr>
          <p:cNvPr id="141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t>Ⅰ.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</a:t>
            </a:r>
          </a:p>
        </p:txBody>
      </p:sp>
      <p:pic>
        <p:nvPicPr>
          <p:cNvPr id="142" name="1단계 시연영상 5배속" descr="1단계 시연영상 5배속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41362" y="1810660"/>
            <a:ext cx="7661276" cy="4309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7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42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147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145" name="object 3" descr="object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8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55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149" name="object 7" descr="object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object 8" descr="object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object 9" descr="object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object 10" descr="object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object 11" descr="object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object 12" descr="object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5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156" name="object 14" descr="object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object 15" descr="object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59" name="object 17" descr="object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object 18" descr="object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object 19" descr="object 1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object 20" descr="object 2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164" name="object 22" descr="object 2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6" name="object 36"/>
          <p:cNvSpPr txBox="1">
            <a:spLocks noGrp="1"/>
          </p:cNvSpPr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2600" i="0">
                <a:solidFill>
                  <a:srgbClr val="004B85"/>
                </a:solidFill>
              </a:defRPr>
            </a:pPr>
            <a:r>
              <a:t>1) 1단계 과제 지도출력 &amp; 점수출력</a:t>
            </a:r>
          </a:p>
        </p:txBody>
      </p:sp>
      <p:sp>
        <p:nvSpPr>
          <p:cNvPr id="167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t>Ⅰ.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</a:t>
            </a:r>
          </a:p>
        </p:txBody>
      </p:sp>
      <p:pic>
        <p:nvPicPr>
          <p:cNvPr id="168" name="그림 23" descr="그림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057" y="2176146"/>
            <a:ext cx="4389656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그림 25" descr="그림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26864" y="2198882"/>
            <a:ext cx="4353079" cy="3430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rPr lang="ko-KR" altLang="en-US"/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177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/>
          </a:ln>
        </p:spPr>
        <p:txBody>
          <a:bodyPr lIns="45719" rIns="45719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184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178" name="object 7" descr="object 7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179" name="object 8" descr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180" name="object 9" descr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181" name="object 10" descr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182" name="object 11" descr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183" name="object 12" descr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grpSp>
        <p:nvGrpSpPr>
          <p:cNvPr id="194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185" name="object 14" descr="object 1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186" name="object 15" descr="object 1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187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188" name="object 17" descr="object 17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189" name="object 18" descr="object 1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190" name="object 19" descr="object 1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pic>
          <p:nvPicPr>
            <p:cNvPr id="191" name="object 20" descr="object 2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  <p:sp>
          <p:nvSpPr>
            <p:cNvPr id="192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/>
            </a:ln>
            <a:effectLst/>
          </p:spPr>
          <p:txBody>
            <a:bodyPr wrap="square" lIns="45719" tIns="45719" rIns="45719" bIns="45719" anchor="t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pic>
          <p:nvPicPr>
            <p:cNvPr id="193" name="object 22" descr="object 2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/>
            </a:ln>
            <a:effectLst/>
          </p:spPr>
        </p:pic>
      </p:grpSp>
      <p:sp>
        <p:nvSpPr>
          <p:cNvPr id="195" name="object 36"/>
          <p:cNvSpPr txBox="1">
            <a:spLocks noGrp="1"/>
          </p:cNvSpPr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2600" i="0">
                <a:solidFill>
                  <a:srgbClr val="004B85"/>
                </a:solidFill>
              </a:defRPr>
            </a:pPr>
            <a:r>
              <a:rPr lang="ko-KR" altLang="en-US"/>
              <a:t>2) 과제 핵심</a:t>
            </a:r>
          </a:p>
        </p:txBody>
      </p:sp>
      <p:sp>
        <p:nvSpPr>
          <p:cNvPr id="196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rPr lang="ko-KR" altLang="en-US"/>
              <a:t>Ⅰ. 1</a:t>
            </a:r>
            <a:r>
              <a:rPr>
                <a:latin typeface="+mn-lt"/>
                <a:ea typeface="+mn-ea"/>
                <a:cs typeface="+mn-cs"/>
                <a:sym typeface="Arial"/>
              </a:rPr>
              <a:t>단계 과제</a:t>
            </a:r>
          </a:p>
        </p:txBody>
      </p:sp>
      <p:graphicFrame>
        <p:nvGraphicFramePr>
          <p:cNvPr id="197" name="표 21"/>
          <p:cNvGraphicFramePr/>
          <p:nvPr/>
        </p:nvGraphicFramePr>
        <p:xfrm>
          <a:off x="1033188" y="2650857"/>
          <a:ext cx="2468511" cy="230445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22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8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153"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8153"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153"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 b="1"/>
                      </a:pPr>
                      <a:endParaRPr lang="ko-KR" altLang="en-US"/>
                    </a:p>
                  </a:txBody>
                  <a:tcPr marL="90927" marR="90927" marT="90927" marB="90927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8" name="직사각형 27"/>
          <p:cNvSpPr/>
          <p:nvPr/>
        </p:nvSpPr>
        <p:spPr>
          <a:xfrm>
            <a:off x="1759717" y="2556287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199" name="직사각형 28"/>
          <p:cNvSpPr/>
          <p:nvPr/>
        </p:nvSpPr>
        <p:spPr>
          <a:xfrm>
            <a:off x="2574776" y="2556287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200" name="직사각형 29"/>
          <p:cNvSpPr/>
          <p:nvPr/>
        </p:nvSpPr>
        <p:spPr>
          <a:xfrm>
            <a:off x="2574775" y="3300524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201" name="직사각형 30"/>
          <p:cNvSpPr/>
          <p:nvPr/>
        </p:nvSpPr>
        <p:spPr>
          <a:xfrm>
            <a:off x="2574775" y="4071167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202" name="직사각형 31"/>
          <p:cNvSpPr/>
          <p:nvPr/>
        </p:nvSpPr>
        <p:spPr>
          <a:xfrm>
            <a:off x="2574774" y="4851510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203" name="직사각형 32"/>
          <p:cNvSpPr/>
          <p:nvPr/>
        </p:nvSpPr>
        <p:spPr>
          <a:xfrm>
            <a:off x="3397894" y="4071768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204" name="직사각형 33"/>
          <p:cNvSpPr/>
          <p:nvPr/>
        </p:nvSpPr>
        <p:spPr>
          <a:xfrm>
            <a:off x="929383" y="3300524"/>
            <a:ext cx="207611" cy="207612"/>
          </a:xfrm>
          <a:prstGeom prst="rect">
            <a:avLst/>
          </a:prstGeom>
          <a:solidFill>
            <a:srgbClr val="00B05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205" name="직사각형 34"/>
          <p:cNvSpPr/>
          <p:nvPr/>
        </p:nvSpPr>
        <p:spPr>
          <a:xfrm>
            <a:off x="929729" y="4071167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sp>
        <p:nvSpPr>
          <p:cNvPr id="206" name="직사각형 36"/>
          <p:cNvSpPr/>
          <p:nvPr/>
        </p:nvSpPr>
        <p:spPr>
          <a:xfrm>
            <a:off x="929383" y="4848178"/>
            <a:ext cx="207611" cy="207612"/>
          </a:xfrm>
          <a:prstGeom prst="rect">
            <a:avLst/>
          </a:prstGeom>
          <a:solidFill>
            <a:srgbClr val="FF0000"/>
          </a:solidFill>
          <a:ln w="12700"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lang="ko-KR" altLang="en-US"/>
          </a:p>
        </p:txBody>
      </p:sp>
      <p:graphicFrame>
        <p:nvGraphicFramePr>
          <p:cNvPr id="207" name="표 21"/>
          <p:cNvGraphicFramePr/>
          <p:nvPr/>
        </p:nvGraphicFramePr>
        <p:xfrm>
          <a:off x="4525105" y="1658447"/>
          <a:ext cx="1818084" cy="16972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5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314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8" name="TextBox 40"/>
          <p:cNvSpPr txBox="1"/>
          <p:nvPr/>
        </p:nvSpPr>
        <p:spPr>
          <a:xfrm>
            <a:off x="4488113" y="3434641"/>
            <a:ext cx="1892067" cy="307777"/>
          </a:xfrm>
          <a:prstGeom prst="rect">
            <a:avLst/>
          </a:prstGeom>
          <a:ln w="12700">
            <a:miter/>
          </a:ln>
        </p:spPr>
        <p:txBody>
          <a:bodyPr wrap="square" lIns="45719" rIns="45719">
            <a:spAutoFit/>
          </a:bodyPr>
          <a:lstStyle/>
          <a:p>
            <a:pPr algn="ctr">
              <a:defRPr sz="1400" b="1"/>
            </a:pPr>
            <a:r>
              <a:rPr lang="ko-KR" altLang="en-US" dirty="0" err="1"/>
              <a:t>S</a:t>
            </a:r>
            <a:r>
              <a:rPr lang="ko-KR" altLang="en-US" dirty="0"/>
              <a:t>[][] –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패치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자리</a:t>
            </a:r>
            <a:r>
              <a:rPr lang="en-US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Arial"/>
              </a:rPr>
              <a:t>점수</a:t>
            </a:r>
            <a:endParaRPr dirty="0">
              <a:latin typeface="+mn-lt"/>
              <a:ea typeface="+mn-ea"/>
              <a:cs typeface="+mn-cs"/>
              <a:sym typeface="Arial"/>
            </a:endParaRPr>
          </a:p>
        </p:txBody>
      </p:sp>
      <p:graphicFrame>
        <p:nvGraphicFramePr>
          <p:cNvPr id="209" name="표 21"/>
          <p:cNvGraphicFramePr/>
          <p:nvPr/>
        </p:nvGraphicFramePr>
        <p:xfrm>
          <a:off x="6638531" y="1658447"/>
          <a:ext cx="1818084" cy="16972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5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314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0" name="TextBox 42"/>
          <p:cNvSpPr txBox="1"/>
          <p:nvPr/>
        </p:nvSpPr>
        <p:spPr>
          <a:xfrm>
            <a:off x="6655612" y="3434641"/>
            <a:ext cx="1726645" cy="319790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algn="ctr">
              <a:defRPr sz="1400" b="1"/>
            </a:pPr>
            <a:r>
              <a:rPr lang="ko-KR" altLang="en-US" dirty="0" err="1"/>
              <a:t>dt</a:t>
            </a:r>
            <a:r>
              <a:rPr lang="ko-KR" altLang="en-US" dirty="0"/>
              <a:t>[][] –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최대</a:t>
            </a:r>
            <a:r>
              <a:rPr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dirty="0" err="1">
                <a:latin typeface="+mn-lt"/>
                <a:ea typeface="+mn-ea"/>
                <a:cs typeface="+mn-cs"/>
                <a:sym typeface="Arial"/>
              </a:rPr>
              <a:t>점수</a:t>
            </a:r>
            <a:r>
              <a:rPr lang="en-US" dirty="0">
                <a:latin typeface="+mn-lt"/>
                <a:ea typeface="+mn-ea"/>
                <a:cs typeface="+mn-cs"/>
                <a:sym typeface="Arial"/>
              </a:rPr>
              <a:t> </a:t>
            </a:r>
            <a:r>
              <a:rPr lang="ko-KR" altLang="en-US" dirty="0">
                <a:latin typeface="+mn-lt"/>
                <a:ea typeface="+mn-ea"/>
                <a:cs typeface="+mn-cs"/>
                <a:sym typeface="Arial"/>
              </a:rPr>
              <a:t>해</a:t>
            </a:r>
            <a:endParaRPr dirty="0">
              <a:latin typeface="+mn-lt"/>
              <a:ea typeface="+mn-ea"/>
              <a:cs typeface="+mn-cs"/>
              <a:sym typeface="Arial"/>
            </a:endParaRPr>
          </a:p>
        </p:txBody>
      </p:sp>
      <p:graphicFrame>
        <p:nvGraphicFramePr>
          <p:cNvPr id="211" name="표 43"/>
          <p:cNvGraphicFramePr/>
          <p:nvPr>
            <p:extLst>
              <p:ext uri="{D42A27DB-BD31-4B8C-83A1-F6EECF244321}">
                <p14:modId xmlns:p14="http://schemas.microsoft.com/office/powerpoint/2010/main" val="2313058915"/>
              </p:ext>
            </p:extLst>
          </p:nvPr>
        </p:nvGraphicFramePr>
        <p:xfrm>
          <a:off x="5570801" y="4002871"/>
          <a:ext cx="1818088" cy="169725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54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314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dirty="0">
                          <a:solidFill>
                            <a:srgbClr val="00B050"/>
                          </a:solidFill>
                        </a:rPr>
                        <a:t>-1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sz="2000" b="1" dirty="0"/>
                        <a:t>1</a:t>
                      </a:r>
                    </a:p>
                  </a:txBody>
                  <a:tcPr marL="50226" marR="50226" marT="50226" marB="50226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2" name="TextBox 44"/>
          <p:cNvSpPr txBox="1"/>
          <p:nvPr/>
        </p:nvSpPr>
        <p:spPr>
          <a:xfrm>
            <a:off x="5514405" y="5862051"/>
            <a:ext cx="2004530" cy="31979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/>
          <a:p>
            <a:pPr algn="ctr">
              <a:defRPr sz="1400" b="1"/>
            </a:pPr>
            <a:r>
              <a:rPr lang="ko-KR" altLang="en-US"/>
              <a:t>dt[][] – </a:t>
            </a:r>
            <a:r>
              <a:rPr>
                <a:latin typeface="+mn-lt"/>
                <a:ea typeface="+mn-ea"/>
                <a:cs typeface="+mn-cs"/>
                <a:sym typeface="Arial"/>
              </a:rPr>
              <a:t>최대 점수 경로</a:t>
            </a:r>
          </a:p>
        </p:txBody>
      </p:sp>
      <p:sp>
        <p:nvSpPr>
          <p:cNvPr id="213" name="TextBox 45"/>
          <p:cNvSpPr txBox="1"/>
          <p:nvPr/>
        </p:nvSpPr>
        <p:spPr>
          <a:xfrm>
            <a:off x="5106492" y="3794807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>
              <a:defRPr sz="1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Arial"/>
              </a:rPr>
              <a:t>출발</a:t>
            </a:r>
          </a:p>
        </p:txBody>
      </p:sp>
      <p:sp>
        <p:nvSpPr>
          <p:cNvPr id="214" name="TextBox 46"/>
          <p:cNvSpPr txBox="1"/>
          <p:nvPr/>
        </p:nvSpPr>
        <p:spPr>
          <a:xfrm>
            <a:off x="5106492" y="5680354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>
              <a:defRPr sz="1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Arial"/>
              </a:rPr>
              <a:t>도착</a:t>
            </a:r>
          </a:p>
        </p:txBody>
      </p:sp>
      <p:sp>
        <p:nvSpPr>
          <p:cNvPr id="215" name="TextBox 47"/>
          <p:cNvSpPr txBox="1"/>
          <p:nvPr/>
        </p:nvSpPr>
        <p:spPr>
          <a:xfrm>
            <a:off x="7416136" y="5676148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>
              <a:defRPr sz="1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Arial"/>
              </a:rPr>
              <a:t>이동</a:t>
            </a:r>
          </a:p>
        </p:txBody>
      </p:sp>
      <p:sp>
        <p:nvSpPr>
          <p:cNvPr id="216" name="TextBox 48"/>
          <p:cNvSpPr txBox="1"/>
          <p:nvPr/>
        </p:nvSpPr>
        <p:spPr>
          <a:xfrm>
            <a:off x="586663" y="2347100"/>
            <a:ext cx="724389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>
              <a:defRPr sz="1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Arial"/>
              </a:rPr>
              <a:t>출발</a:t>
            </a:r>
          </a:p>
        </p:txBody>
      </p:sp>
      <p:sp>
        <p:nvSpPr>
          <p:cNvPr id="217" name="TextBox 49"/>
          <p:cNvSpPr txBox="1"/>
          <p:nvPr/>
        </p:nvSpPr>
        <p:spPr>
          <a:xfrm>
            <a:off x="3543685" y="4985508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>
              <a:defRPr sz="1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Arial"/>
              </a:rPr>
              <a:t>이동</a:t>
            </a:r>
          </a:p>
        </p:txBody>
      </p:sp>
      <p:sp>
        <p:nvSpPr>
          <p:cNvPr id="218" name="TextBox 50"/>
          <p:cNvSpPr txBox="1"/>
          <p:nvPr/>
        </p:nvSpPr>
        <p:spPr>
          <a:xfrm>
            <a:off x="506575" y="5090686"/>
            <a:ext cx="724390" cy="307341"/>
          </a:xfrm>
          <a:prstGeom prst="rect">
            <a:avLst/>
          </a:prstGeom>
          <a:ln w="12700">
            <a:miter/>
          </a:ln>
        </p:spPr>
        <p:txBody>
          <a:bodyPr lIns="45719" rIns="45719">
            <a:spAutoFit/>
          </a:bodyPr>
          <a:lstStyle>
            <a:lvl1pPr>
              <a:defRPr sz="1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Arial"/>
              </a:rPr>
              <a:t>도착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C7233B-5715-4382-BAE7-8B615992B808}"/>
              </a:ext>
            </a:extLst>
          </p:cNvPr>
          <p:cNvSpPr txBox="1"/>
          <p:nvPr/>
        </p:nvSpPr>
        <p:spPr>
          <a:xfrm>
            <a:off x="220790" y="5469294"/>
            <a:ext cx="4576762" cy="461665"/>
          </a:xfrm>
          <a:prstGeom prst="rect">
            <a:avLst/>
          </a:prstGeom>
          <a:noFill/>
          <a:ln w="12700" cap="flat">
            <a:noFill/>
            <a:miter/>
          </a:ln>
          <a:effectLst/>
          <a:sp3d/>
        </p:spPr>
        <p:txBody>
          <a:bodyPr wrap="square">
            <a:spAutoFit/>
          </a:bodyPr>
          <a:lstStyle/>
          <a:p>
            <a:pPr algn="l">
              <a:defRPr sz="800"/>
            </a:pPr>
            <a:endParaRPr lang="ko-KR" altLang="en-US" sz="1200" dirty="0">
              <a:latin typeface="+mn-lt"/>
              <a:ea typeface="+mn-ea"/>
              <a:cs typeface="+mn-cs"/>
              <a:sym typeface="Arial"/>
            </a:endParaRPr>
          </a:p>
          <a:p>
            <a:pPr algn="l">
              <a:defRPr sz="800" b="1">
                <a:solidFill>
                  <a:srgbClr val="C00000"/>
                </a:solidFill>
              </a:defRPr>
            </a:pPr>
            <a:r>
              <a:rPr lang="ko-KR" altLang="en-US" sz="1200" dirty="0" err="1">
                <a:latin typeface="+mn-lt"/>
                <a:ea typeface="+mn-ea"/>
                <a:cs typeface="+mn-cs"/>
                <a:sym typeface="Arial"/>
              </a:rPr>
              <a:t>점화식</a:t>
            </a:r>
            <a:r>
              <a:rPr lang="en-US" altLang="ko-KR" sz="1200" dirty="0">
                <a:latin typeface="+mn-lt"/>
                <a:ea typeface="+mn-ea"/>
                <a:cs typeface="+mn-cs"/>
                <a:sym typeface="Arial"/>
              </a:rPr>
              <a:t>) dt[a][b] = max(dt[a-1][b], dt[a][b-1]) + (a, b)</a:t>
            </a:r>
            <a:r>
              <a:rPr lang="ko-KR" altLang="en-US" sz="1200" dirty="0">
                <a:latin typeface="+mn-lt"/>
                <a:ea typeface="+mn-ea"/>
                <a:cs typeface="+mn-cs"/>
                <a:sym typeface="Arial"/>
              </a:rPr>
              <a:t>의 패치 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23" name="object 2"/>
          <p:cNvSpPr txBox="1"/>
          <p:nvPr/>
        </p:nvSpPr>
        <p:spPr>
          <a:xfrm>
            <a:off x="457199" y="999752"/>
            <a:ext cx="5696587" cy="32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전처리문, 전역변수, colorSearchTurn</a:t>
            </a:r>
          </a:p>
        </p:txBody>
      </p:sp>
      <p:pic>
        <p:nvPicPr>
          <p:cNvPr id="224" name="그림 2" descr="그림 2"/>
          <p:cNvPicPr>
            <a:picLocks noChangeAspect="1"/>
          </p:cNvPicPr>
          <p:nvPr/>
        </p:nvPicPr>
        <p:blipFill>
          <a:blip r:embed="rId2"/>
          <a:srcRect t="59214" b="480"/>
          <a:stretch>
            <a:fillRect/>
          </a:stretch>
        </p:blipFill>
        <p:spPr>
          <a:xfrm>
            <a:off x="1683187" y="3212364"/>
            <a:ext cx="5953836" cy="124193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t>Ⅰ.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graphicFrame>
        <p:nvGraphicFramePr>
          <p:cNvPr id="226" name="표 18"/>
          <p:cNvGraphicFramePr/>
          <p:nvPr>
            <p:extLst>
              <p:ext uri="{D42A27DB-BD31-4B8C-83A1-F6EECF244321}">
                <p14:modId xmlns:p14="http://schemas.microsoft.com/office/powerpoint/2010/main" val="230177968"/>
              </p:ext>
            </p:extLst>
          </p:nvPr>
        </p:nvGraphicFramePr>
        <p:xfrm>
          <a:off x="283722" y="4614322"/>
          <a:ext cx="8610600" cy="1219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666"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 b="1" dirty="0" err="1">
                          <a:sym typeface="Helvetica"/>
                        </a:rPr>
                        <a:t>코드</a:t>
                      </a:r>
                      <a:r>
                        <a:rPr b="1" dirty="0">
                          <a:sym typeface="Helvetica"/>
                        </a:rPr>
                        <a:t> </a:t>
                      </a:r>
                      <a:r>
                        <a:rPr b="1" dirty="0" err="1">
                          <a:sym typeface="Helvetica"/>
                        </a:rPr>
                        <a:t>설명</a:t>
                      </a:r>
                      <a:endParaRPr b="1"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 b="1" dirty="0" err="1">
                          <a:sym typeface="Helvetica"/>
                        </a:rPr>
                        <a:t>전역변수</a:t>
                      </a:r>
                      <a:endParaRPr b="1"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nMotorSpeedSetting = </a:t>
                      </a:r>
                      <a:r>
                        <a:rPr>
                          <a:sym typeface="Helvetica"/>
                        </a:rPr>
                        <a:t>지정 모터값</a:t>
                      </a:r>
                      <a:r>
                        <a:t>, vertex = </a:t>
                      </a:r>
                      <a:r>
                        <a:rPr>
                          <a:sym typeface="Helvetica"/>
                        </a:rPr>
                        <a:t>교차점 인식 위한 변수</a:t>
                      </a:r>
                      <a:r>
                        <a:rPr b="1">
                          <a:solidFill>
                            <a:srgbClr val="C00000"/>
                          </a:solidFill>
                        </a:rPr>
                        <a:t>(0 → </a:t>
                      </a:r>
                      <a:r>
                        <a:rPr b="1">
                          <a:solidFill>
                            <a:srgbClr val="C00000"/>
                          </a:solidFill>
                          <a:sym typeface="Helvetica"/>
                        </a:rPr>
                        <a:t>교차점</a:t>
                      </a:r>
                      <a:r>
                        <a:rPr b="1">
                          <a:solidFill>
                            <a:srgbClr val="C00000"/>
                          </a:solidFill>
                        </a:rPr>
                        <a:t>X, 1 → </a:t>
                      </a:r>
                      <a:r>
                        <a:rPr b="1">
                          <a:solidFill>
                            <a:srgbClr val="C00000"/>
                          </a:solidFill>
                          <a:sym typeface="Helvetica"/>
                        </a:rPr>
                        <a:t>교차점</a:t>
                      </a:r>
                      <a:r>
                        <a:rPr b="1">
                          <a:solidFill>
                            <a:srgbClr val="C00000"/>
                          </a:solidFill>
                        </a:rPr>
                        <a:t>O)</a:t>
                      </a:r>
                      <a:r>
                        <a:rPr b="1"/>
                        <a:t>, </a:t>
                      </a:r>
                      <a:r>
                        <a:t>count =</a:t>
                      </a:r>
                      <a:r>
                        <a:rPr>
                          <a:sym typeface="Helvetica"/>
                        </a:rPr>
                        <a:t> 교차점 카운트</a:t>
                      </a:r>
                      <a:r>
                        <a:t>, </a:t>
                      </a:r>
                      <a:r>
                        <a:rPr>
                          <a:sym typeface="Helvetica"/>
                        </a:rPr>
                        <a:t>열의 수를 의미함 </a:t>
                      </a:r>
                      <a:r>
                        <a:t>, val = 1</a:t>
                      </a:r>
                      <a:r>
                        <a:rPr>
                          <a:sym typeface="Helvetica"/>
                        </a:rPr>
                        <a:t>센서 라인 트레이싱을 위해 지정 모터값에서 뺄 변수</a:t>
                      </a:r>
                      <a:r>
                        <a:t>, color = </a:t>
                      </a:r>
                      <a:r>
                        <a:rPr>
                          <a:sym typeface="Helvetica"/>
                        </a:rPr>
                        <a:t>컬러값 저장 변수</a:t>
                      </a:r>
                      <a:r>
                        <a:t>, init =</a:t>
                      </a:r>
                      <a:r>
                        <a:rPr>
                          <a:sym typeface="Helvetica"/>
                        </a:rPr>
                        <a:t> 첫 번째 지점 인식 위한 변수</a:t>
                      </a:r>
                      <a:r>
                        <a:t>(0 → </a:t>
                      </a:r>
                      <a:r>
                        <a:rPr>
                          <a:sym typeface="Helvetica"/>
                        </a:rPr>
                        <a:t>첫 번째 지점</a:t>
                      </a:r>
                      <a:r>
                        <a:t>, 1 → </a:t>
                      </a:r>
                      <a:r>
                        <a:rPr>
                          <a:sym typeface="Helvetica"/>
                        </a:rPr>
                        <a:t>그 외의 지점들</a:t>
                      </a:r>
                      <a:r>
                        <a:t>)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sz="1200" b="1" dirty="0" err="1"/>
                        <a:t>colorSearchTurn</a:t>
                      </a:r>
                      <a:r>
                        <a:rPr sz="1200" b="1" dirty="0"/>
                        <a:t>()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dirty="0" err="1">
                          <a:sym typeface="Helvetica"/>
                        </a:rPr>
                        <a:t>색깔을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제대로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인식하지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못하는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문제가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발생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→ </a:t>
                      </a:r>
                      <a:r>
                        <a:rPr dirty="0" err="1">
                          <a:sym typeface="Helvetica"/>
                        </a:rPr>
                        <a:t>격자마다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살짝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오른쪽으로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포인트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턴을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줘서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색을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제대로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인식하고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넘어가게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설정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7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87" y="1614809"/>
            <a:ext cx="5791782" cy="159880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직사각형 11"/>
          <p:cNvSpPr/>
          <p:nvPr/>
        </p:nvSpPr>
        <p:spPr>
          <a:xfrm>
            <a:off x="2209800" y="3205880"/>
            <a:ext cx="1981200" cy="1257301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31" name="object 2"/>
          <p:cNvSpPr txBox="1"/>
          <p:nvPr/>
        </p:nvSpPr>
        <p:spPr>
          <a:xfrm>
            <a:off x="457199" y="929004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patchSave</a:t>
            </a:r>
          </a:p>
        </p:txBody>
      </p:sp>
      <p:pic>
        <p:nvPicPr>
          <p:cNvPr id="232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672"/>
            <a:ext cx="4652163" cy="3753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그림 13" descr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261" y="1368081"/>
            <a:ext cx="4652163" cy="228951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t>Ⅰ.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sp>
        <p:nvSpPr>
          <p:cNvPr id="235" name="직사각형 15"/>
          <p:cNvSpPr/>
          <p:nvPr/>
        </p:nvSpPr>
        <p:spPr>
          <a:xfrm>
            <a:off x="573479" y="2209799"/>
            <a:ext cx="3769921" cy="737259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직사각형 16"/>
          <p:cNvSpPr/>
          <p:nvPr/>
        </p:nvSpPr>
        <p:spPr>
          <a:xfrm>
            <a:off x="573479" y="2947056"/>
            <a:ext cx="3769921" cy="2114195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직사각형 17"/>
          <p:cNvSpPr/>
          <p:nvPr/>
        </p:nvSpPr>
        <p:spPr>
          <a:xfrm>
            <a:off x="5029199" y="1368081"/>
            <a:ext cx="3962400" cy="2289518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238" name="표 18"/>
          <p:cNvGraphicFramePr/>
          <p:nvPr>
            <p:extLst>
              <p:ext uri="{D42A27DB-BD31-4B8C-83A1-F6EECF244321}">
                <p14:modId xmlns:p14="http://schemas.microsoft.com/office/powerpoint/2010/main" val="2109211980"/>
              </p:ext>
            </p:extLst>
          </p:nvPr>
        </p:nvGraphicFramePr>
        <p:xfrm>
          <a:off x="3962400" y="4505960"/>
          <a:ext cx="5102861" cy="18897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01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1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 b="1">
                          <a:sym typeface="Helvetica"/>
                        </a:rPr>
                        <a:t>줄번호</a:t>
                      </a:r>
                      <a:endParaRPr b="1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 b="1" dirty="0" err="1">
                          <a:sym typeface="Helvetica"/>
                        </a:rPr>
                        <a:t>코드</a:t>
                      </a:r>
                      <a:r>
                        <a:rPr b="1" dirty="0">
                          <a:sym typeface="Helvetica"/>
                        </a:rPr>
                        <a:t> </a:t>
                      </a:r>
                      <a:r>
                        <a:rPr b="1" dirty="0" err="1">
                          <a:sym typeface="Helvetica"/>
                        </a:rPr>
                        <a:t>설명</a:t>
                      </a:r>
                      <a:endParaRPr b="1"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1200" b="1" dirty="0"/>
                        <a:t>25 ~ 75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dirty="0" err="1">
                          <a:sym typeface="Helvetica"/>
                        </a:rPr>
                        <a:t>패치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색상을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인식하여</a:t>
                      </a:r>
                      <a:r>
                        <a:rPr dirty="0">
                          <a:sym typeface="Helvetica"/>
                        </a:rPr>
                        <a:t> 각 </a:t>
                      </a:r>
                      <a:r>
                        <a:rPr dirty="0" err="1">
                          <a:sym typeface="Helvetica"/>
                        </a:rPr>
                        <a:t>격자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장소에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있는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컬러값에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맞게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b="1" dirty="0" err="1"/>
                        <a:t>S</a:t>
                      </a:r>
                      <a:r>
                        <a:rPr b="1" dirty="0" err="1">
                          <a:sym typeface="Helvetica"/>
                        </a:rPr>
                        <a:t>배열에</a:t>
                      </a:r>
                      <a:r>
                        <a:rPr b="1" dirty="0">
                          <a:sym typeface="Helvetica"/>
                        </a:rPr>
                        <a:t> </a:t>
                      </a:r>
                      <a:r>
                        <a:rPr b="1" dirty="0" err="1">
                          <a:sym typeface="Helvetica"/>
                        </a:rPr>
                        <a:t>가중치를</a:t>
                      </a:r>
                      <a:r>
                        <a:rPr b="1" dirty="0">
                          <a:sym typeface="Helvetica"/>
                        </a:rPr>
                        <a:t> </a:t>
                      </a:r>
                      <a:r>
                        <a:rPr b="1" dirty="0" err="1">
                          <a:sym typeface="Helvetica"/>
                        </a:rPr>
                        <a:t>저장하는</a:t>
                      </a:r>
                      <a:r>
                        <a:rPr b="1" dirty="0">
                          <a:sym typeface="Helvetica"/>
                        </a:rPr>
                        <a:t> </a:t>
                      </a:r>
                      <a:r>
                        <a:rPr b="1" dirty="0" err="1">
                          <a:sym typeface="Helvetica"/>
                        </a:rPr>
                        <a:t>함수</a:t>
                      </a:r>
                      <a:r>
                        <a:rPr dirty="0" err="1">
                          <a:sym typeface="Helvetica"/>
                        </a:rPr>
                        <a:t>이다</a:t>
                      </a:r>
                      <a:r>
                        <a:rPr dirty="0"/>
                        <a:t>.</a:t>
                      </a:r>
                    </a:p>
                    <a:p>
                      <a:pPr algn="l">
                        <a:defRPr sz="1000" b="1">
                          <a:solidFill>
                            <a:srgbClr val="C00000"/>
                          </a:solidFill>
                        </a:defRPr>
                      </a:pPr>
                      <a:r>
                        <a:rPr dirty="0" err="1">
                          <a:sym typeface="Helvetica"/>
                        </a:rPr>
                        <a:t>노란색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격자점</a:t>
                      </a:r>
                      <a:r>
                        <a:rPr dirty="0"/>
                        <a:t> → 0, </a:t>
                      </a:r>
                      <a:r>
                        <a:rPr dirty="0" err="1">
                          <a:sym typeface="Helvetica"/>
                        </a:rPr>
                        <a:t>빨간색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격자점</a:t>
                      </a:r>
                      <a:r>
                        <a:rPr dirty="0"/>
                        <a:t> → 1, </a:t>
                      </a:r>
                      <a:r>
                        <a:rPr lang="ko-KR" altLang="en-US"/>
                        <a:t>초록</a:t>
                      </a:r>
                      <a:r>
                        <a:rPr>
                          <a:sym typeface="Helvetica"/>
                        </a:rPr>
                        <a:t>색 </a:t>
                      </a:r>
                      <a:r>
                        <a:rPr dirty="0" err="1">
                          <a:sym typeface="Helvetica"/>
                        </a:rPr>
                        <a:t>격자점</a:t>
                      </a:r>
                      <a:r>
                        <a:rPr dirty="0"/>
                        <a:t> → -1</a:t>
                      </a:r>
                      <a:r>
                        <a:rPr b="0" dirty="0">
                          <a:solidFill>
                            <a:srgbClr val="000000"/>
                          </a:solidFill>
                        </a:rPr>
                        <a:t> 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1200" b="1" dirty="0"/>
                        <a:t>33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Init </a:t>
                      </a:r>
                      <a:r>
                        <a:rPr>
                          <a:sym typeface="Helvetica"/>
                        </a:rPr>
                        <a:t>변수를 </a:t>
                      </a:r>
                      <a:r>
                        <a:t>0</a:t>
                      </a:r>
                      <a:r>
                        <a:rPr>
                          <a:sym typeface="Helvetica"/>
                        </a:rPr>
                        <a:t>으로 줘서 맨 처음 지점에 노란색 가중치를 </a:t>
                      </a:r>
                      <a:r>
                        <a:t>S[0][0]</a:t>
                      </a:r>
                      <a:r>
                        <a:rPr>
                          <a:sym typeface="Helvetica"/>
                        </a:rPr>
                        <a:t>에 저장할 수 있게 한다</a:t>
                      </a:r>
                      <a:r>
                        <a:t>.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1200" b="1" dirty="0"/>
                        <a:t>39 ~ 55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0</a:t>
                      </a:r>
                      <a:r>
                        <a:rPr>
                          <a:sym typeface="Helvetica"/>
                        </a:rPr>
                        <a:t>행</a:t>
                      </a:r>
                      <a:r>
                        <a:t>, 2</a:t>
                      </a:r>
                      <a:r>
                        <a:rPr>
                          <a:sym typeface="Helvetica"/>
                        </a:rPr>
                        <a:t>행일 경우 각 색을 인식하고 그에 맞는 가중치를 저장</a:t>
                      </a:r>
                      <a:endParaRPr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1200" b="1" dirty="0"/>
                        <a:t>57 ~ 75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dirty="0" err="1">
                          <a:sym typeface="Helvetica"/>
                        </a:rPr>
                        <a:t>위와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내용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동일</a:t>
                      </a:r>
                      <a:r>
                        <a:rPr dirty="0"/>
                        <a:t>, </a:t>
                      </a:r>
                      <a:r>
                        <a:rPr dirty="0" err="1">
                          <a:sym typeface="Helvetica"/>
                        </a:rPr>
                        <a:t>그러나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1</a:t>
                      </a:r>
                      <a:r>
                        <a:rPr dirty="0">
                          <a:sym typeface="Helvetica"/>
                        </a:rPr>
                        <a:t>행</a:t>
                      </a:r>
                      <a:r>
                        <a:rPr dirty="0"/>
                        <a:t>, 3</a:t>
                      </a:r>
                      <a:r>
                        <a:rPr dirty="0">
                          <a:sym typeface="Helvetica"/>
                        </a:rPr>
                        <a:t>행일 </a:t>
                      </a:r>
                      <a:r>
                        <a:rPr dirty="0" err="1">
                          <a:sym typeface="Helvetica"/>
                        </a:rPr>
                        <a:t>경우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로봇의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진행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방향이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다르기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때문에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S[row][4-count]</a:t>
                      </a:r>
                      <a:r>
                        <a:rPr dirty="0">
                          <a:sym typeface="Helvetica"/>
                        </a:rPr>
                        <a:t>에 </a:t>
                      </a:r>
                      <a:r>
                        <a:rPr dirty="0" err="1">
                          <a:sym typeface="Helvetica"/>
                        </a:rPr>
                        <a:t>가중치를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저장해야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한다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41" name="object 2"/>
          <p:cNvSpPr txBox="1"/>
          <p:nvPr/>
        </p:nvSpPr>
        <p:spPr>
          <a:xfrm>
            <a:off x="457199" y="911280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go</a:t>
            </a:r>
          </a:p>
        </p:txBody>
      </p:sp>
      <p:pic>
        <p:nvPicPr>
          <p:cNvPr id="242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672"/>
            <a:ext cx="3555230" cy="3690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575" y="929762"/>
            <a:ext cx="3370225" cy="466985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t>Ⅰ.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sp>
        <p:nvSpPr>
          <p:cNvPr id="245" name="직사각형 12"/>
          <p:cNvSpPr/>
          <p:nvPr/>
        </p:nvSpPr>
        <p:spPr>
          <a:xfrm>
            <a:off x="621061" y="1755469"/>
            <a:ext cx="2647937" cy="1093373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246" name="표 18"/>
          <p:cNvGraphicFramePr/>
          <p:nvPr>
            <p:extLst>
              <p:ext uri="{D42A27DB-BD31-4B8C-83A1-F6EECF244321}">
                <p14:modId xmlns:p14="http://schemas.microsoft.com/office/powerpoint/2010/main" val="3706719613"/>
              </p:ext>
            </p:extLst>
          </p:nvPr>
        </p:nvGraphicFramePr>
        <p:xfrm>
          <a:off x="123605" y="5037559"/>
          <a:ext cx="4021859" cy="16611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25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>
                          <a:sym typeface="Helvetica"/>
                        </a:rPr>
                        <a:t>줄번호</a:t>
                      </a:r>
                      <a:endParaRPr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>
                          <a:sym typeface="Helvetica"/>
                        </a:rPr>
                        <a:t>코드 설명</a:t>
                      </a:r>
                      <a:endParaRPr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1100" b="1" dirty="0"/>
                        <a:t>79 ~ 89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dirty="0"/>
                        <a:t>1</a:t>
                      </a:r>
                      <a:r>
                        <a:rPr dirty="0">
                          <a:sym typeface="Helvetica"/>
                        </a:rPr>
                        <a:t>센서 </a:t>
                      </a:r>
                      <a:r>
                        <a:rPr dirty="0" err="1">
                          <a:sym typeface="Helvetica"/>
                        </a:rPr>
                        <a:t>라인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트레이싱을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위해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/>
                        <a:t>nMotorSpeedSetting</a:t>
                      </a:r>
                      <a:r>
                        <a:rPr dirty="0" err="1">
                          <a:sym typeface="Helvetica"/>
                        </a:rPr>
                        <a:t>에서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</a:p>
                    <a:p>
                      <a:pPr algn="l">
                        <a:defRPr sz="1000"/>
                      </a:pPr>
                      <a:r>
                        <a:rPr dirty="0" err="1">
                          <a:sym typeface="Helvetica"/>
                        </a:rPr>
                        <a:t>가감할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모터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변수를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5</a:t>
                      </a:r>
                      <a:r>
                        <a:rPr dirty="0">
                          <a:sym typeface="Helvetica"/>
                        </a:rPr>
                        <a:t>로 </a:t>
                      </a:r>
                      <a:r>
                        <a:rPr dirty="0" err="1">
                          <a:sym typeface="Helvetica"/>
                        </a:rPr>
                        <a:t>지정</a:t>
                      </a:r>
                      <a:r>
                        <a:rPr lang="en-US" dirty="0">
                          <a:sym typeface="Helvetica"/>
                        </a:rPr>
                        <a:t>,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lang="en-US" dirty="0">
                          <a:sym typeface="Helvetica"/>
                        </a:rPr>
                        <a:t>c2</a:t>
                      </a:r>
                      <a:r>
                        <a:rPr lang="ko-KR" altLang="en-US" dirty="0">
                          <a:sym typeface="Helvetica"/>
                        </a:rPr>
                        <a:t>센서로 </a:t>
                      </a:r>
                      <a:r>
                        <a:rPr dirty="0"/>
                        <a:t>1</a:t>
                      </a:r>
                      <a:r>
                        <a:rPr dirty="0">
                          <a:sym typeface="Helvetica"/>
                        </a:rPr>
                        <a:t>라인 </a:t>
                      </a:r>
                      <a:r>
                        <a:rPr dirty="0" err="1">
                          <a:sym typeface="Helvetica"/>
                        </a:rPr>
                        <a:t>트레이싱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1100" b="1" dirty="0"/>
                        <a:t>91 ~ 126</a:t>
                      </a:r>
                      <a:r>
                        <a:rPr sz="1100" dirty="0"/>
                        <a:t>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 lang="ko-KR" altLang="en-US" dirty="0">
                          <a:sym typeface="Helvetica"/>
                        </a:rPr>
                        <a:t>교차점 인식</a:t>
                      </a:r>
                      <a:r>
                        <a:rPr lang="en-US" altLang="ko-KR" dirty="0">
                          <a:sym typeface="Helvetica"/>
                        </a:rPr>
                        <a:t>. c1</a:t>
                      </a:r>
                      <a:r>
                        <a:rPr lang="ko-KR" altLang="en-US" dirty="0">
                          <a:sym typeface="Helvetica"/>
                        </a:rPr>
                        <a:t>와 </a:t>
                      </a:r>
                      <a:r>
                        <a:rPr lang="en-US" altLang="ko-KR" dirty="0">
                          <a:sym typeface="Helvetica"/>
                        </a:rPr>
                        <a:t>c3 </a:t>
                      </a:r>
                      <a:r>
                        <a:rPr lang="ko-KR" altLang="en-US" dirty="0">
                          <a:sym typeface="Helvetica"/>
                        </a:rPr>
                        <a:t>컬러센서 사용</a:t>
                      </a:r>
                      <a:r>
                        <a:rPr lang="en-US" altLang="ko-KR" dirty="0">
                          <a:sym typeface="Helvetica"/>
                        </a:rPr>
                        <a:t>, </a:t>
                      </a:r>
                      <a:r>
                        <a:rPr lang="ko-KR" altLang="en-US" dirty="0">
                          <a:sym typeface="Helvetica"/>
                        </a:rPr>
                        <a:t>방향에 따른 적절한 컬러센서 사용을 위해 행마다 경우를 나눔</a:t>
                      </a:r>
                      <a:endParaRPr lang="en-US" dirty="0">
                        <a:sym typeface="Helvetica"/>
                      </a:endParaRPr>
                    </a:p>
                    <a:p>
                      <a:pPr algn="l">
                        <a:defRPr sz="1000"/>
                      </a:pPr>
                      <a:r>
                        <a:rPr dirty="0">
                          <a:sym typeface="Helvetica"/>
                        </a:rPr>
                        <a:t>각 </a:t>
                      </a:r>
                      <a:r>
                        <a:rPr dirty="0" err="1">
                          <a:sym typeface="Helvetica"/>
                        </a:rPr>
                        <a:t>해당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행에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맞게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/>
                        <a:t>c1</a:t>
                      </a:r>
                      <a:r>
                        <a:rPr lang="en-US" dirty="0"/>
                        <a:t>||c3</a:t>
                      </a:r>
                      <a:r>
                        <a:rPr dirty="0">
                          <a:sym typeface="Helvetica"/>
                        </a:rPr>
                        <a:t>센서가 </a:t>
                      </a:r>
                      <a:r>
                        <a:rPr dirty="0" err="1">
                          <a:sym typeface="Helvetica"/>
                        </a:rPr>
                        <a:t>노란색을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인식</a:t>
                      </a:r>
                      <a:r>
                        <a:rPr lang="en-US" dirty="0">
                          <a:sym typeface="Helvetica"/>
                        </a:rPr>
                        <a:t> &amp; </a:t>
                      </a:r>
                      <a:r>
                        <a:rPr lang="ko-KR" altLang="en-US" dirty="0">
                          <a:sym typeface="Helvetica"/>
                        </a:rPr>
                        <a:t>열이 </a:t>
                      </a:r>
                      <a:r>
                        <a:rPr lang="en-US" altLang="ko-KR" dirty="0">
                          <a:sym typeface="Helvetica"/>
                        </a:rPr>
                        <a:t>4</a:t>
                      </a:r>
                      <a:r>
                        <a:rPr lang="ko-KR" altLang="en-US" dirty="0">
                          <a:sym typeface="Helvetica"/>
                        </a:rPr>
                        <a:t>가 아니라면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교차로</a:t>
                      </a:r>
                      <a:r>
                        <a:rPr lang="ko-KR" altLang="en-US" dirty="0">
                          <a:sym typeface="Helvetica"/>
                        </a:rPr>
                        <a:t>라는 것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endParaRPr lang="en-US" dirty="0">
                        <a:sym typeface="Helvetica"/>
                      </a:endParaRPr>
                    </a:p>
                    <a:p>
                      <a:pPr algn="l">
                        <a:defRPr sz="1000"/>
                      </a:pPr>
                      <a:r>
                        <a:rPr dirty="0"/>
                        <a:t>→ vertex </a:t>
                      </a:r>
                      <a:r>
                        <a:rPr dirty="0" err="1">
                          <a:sym typeface="Helvetica"/>
                        </a:rPr>
                        <a:t>업데이트를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함으로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교차로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인식했다는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것을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체크한다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7" name="직사각형 16"/>
          <p:cNvSpPr/>
          <p:nvPr/>
        </p:nvSpPr>
        <p:spPr>
          <a:xfrm>
            <a:off x="609600" y="2895599"/>
            <a:ext cx="2647934" cy="2038912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직사각형 17"/>
          <p:cNvSpPr/>
          <p:nvPr/>
        </p:nvSpPr>
        <p:spPr>
          <a:xfrm>
            <a:off x="4286265" y="929762"/>
            <a:ext cx="2647936" cy="2105003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직사각형 18"/>
          <p:cNvSpPr/>
          <p:nvPr/>
        </p:nvSpPr>
        <p:spPr>
          <a:xfrm>
            <a:off x="4267200" y="3124199"/>
            <a:ext cx="2647934" cy="2495836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250" name="표 18"/>
          <p:cNvGraphicFramePr/>
          <p:nvPr>
            <p:extLst>
              <p:ext uri="{D42A27DB-BD31-4B8C-83A1-F6EECF244321}">
                <p14:modId xmlns:p14="http://schemas.microsoft.com/office/powerpoint/2010/main" val="3269387220"/>
              </p:ext>
            </p:extLst>
          </p:nvPr>
        </p:nvGraphicFramePr>
        <p:xfrm>
          <a:off x="5913120" y="4495800"/>
          <a:ext cx="3154680" cy="1844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35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8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sym typeface="Helvetica"/>
                        </a:rPr>
                        <a:t>줄번호</a:t>
                      </a:r>
                      <a:endParaRPr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 dirty="0" err="1">
                          <a:sym typeface="Helvetica"/>
                        </a:rPr>
                        <a:t>코드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설명</a:t>
                      </a:r>
                      <a:endParaRPr dirty="0">
                        <a:latin typeface="+mn-lt"/>
                        <a:ea typeface="+mn-ea"/>
                        <a:cs typeface="+mn-cs"/>
                        <a:sym typeface="Helvetica"/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sz="1000" b="1" dirty="0"/>
                        <a:t>128 ~ 148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rPr b="1" dirty="0">
                          <a:solidFill>
                            <a:srgbClr val="C00000"/>
                          </a:solidFill>
                        </a:rPr>
                        <a:t>Vertex = 0 → </a:t>
                      </a:r>
                      <a:r>
                        <a:rPr b="1" dirty="0" err="1">
                          <a:solidFill>
                            <a:srgbClr val="C00000"/>
                          </a:solidFill>
                          <a:sym typeface="Helvetica"/>
                        </a:rPr>
                        <a:t>교차로</a:t>
                      </a:r>
                      <a:r>
                        <a:rPr b="1" dirty="0">
                          <a:solidFill>
                            <a:srgbClr val="C00000"/>
                          </a:solidFill>
                          <a:sym typeface="Helvetica"/>
                        </a:rPr>
                        <a:t> </a:t>
                      </a:r>
                      <a:r>
                        <a:rPr b="1" dirty="0">
                          <a:solidFill>
                            <a:srgbClr val="C00000"/>
                          </a:solidFill>
                        </a:rPr>
                        <a:t>X, vertex = 1 → </a:t>
                      </a:r>
                      <a:r>
                        <a:rPr b="1" dirty="0" err="1">
                          <a:solidFill>
                            <a:srgbClr val="C00000"/>
                          </a:solidFill>
                          <a:sym typeface="Helvetica"/>
                        </a:rPr>
                        <a:t>교차로</a:t>
                      </a:r>
                      <a:endParaRPr b="1" dirty="0">
                        <a:solidFill>
                          <a:srgbClr val="C00000"/>
                        </a:solidFill>
                        <a:sym typeface="Helvetica"/>
                      </a:endParaRPr>
                    </a:p>
                    <a:p>
                      <a:pPr algn="l">
                        <a:defRPr sz="900"/>
                      </a:pPr>
                      <a:endParaRPr dirty="0">
                        <a:sym typeface="Helvetica"/>
                      </a:endParaRPr>
                    </a:p>
                    <a:p>
                      <a:pPr algn="l">
                        <a:defRPr sz="900"/>
                      </a:pPr>
                      <a:r>
                        <a:rPr dirty="0">
                          <a:sym typeface="Helvetica"/>
                        </a:rPr>
                        <a:t>각 </a:t>
                      </a:r>
                      <a:r>
                        <a:rPr dirty="0" err="1">
                          <a:sym typeface="Helvetica"/>
                        </a:rPr>
                        <a:t>행에서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격자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지점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인식</a:t>
                      </a:r>
                      <a:r>
                        <a:rPr dirty="0">
                          <a:sym typeface="Helvetica"/>
                        </a:rPr>
                        <a:t> 잘 할 수 </a:t>
                      </a:r>
                      <a:r>
                        <a:rPr dirty="0" err="1">
                          <a:sym typeface="Helvetica"/>
                        </a:rPr>
                        <a:t>있게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b="1" dirty="0" err="1">
                          <a:solidFill>
                            <a:srgbClr val="C00000"/>
                          </a:solidFill>
                        </a:rPr>
                        <a:t>colorSearchTurn</a:t>
                      </a:r>
                      <a:r>
                        <a:rPr b="1" dirty="0" err="1">
                          <a:solidFill>
                            <a:srgbClr val="C00000"/>
                          </a:solidFill>
                          <a:sym typeface="Helvetica"/>
                        </a:rPr>
                        <a:t>함수</a:t>
                      </a:r>
                      <a:r>
                        <a:rPr b="1" dirty="0">
                          <a:solidFill>
                            <a:srgbClr val="C00000"/>
                          </a:solidFill>
                          <a:sym typeface="Helvetica"/>
                        </a:rPr>
                        <a:t> </a:t>
                      </a:r>
                      <a:r>
                        <a:rPr b="1" dirty="0" err="1">
                          <a:solidFill>
                            <a:srgbClr val="C00000"/>
                          </a:solidFill>
                          <a:sym typeface="Helvetica"/>
                        </a:rPr>
                        <a:t>호출</a:t>
                      </a:r>
                      <a:endParaRPr b="1" dirty="0">
                        <a:solidFill>
                          <a:srgbClr val="C00000"/>
                        </a:solidFill>
                        <a:sym typeface="Helvetica"/>
                      </a:endParaRPr>
                    </a:p>
                    <a:p>
                      <a:pPr algn="l">
                        <a:defRPr sz="900"/>
                      </a:pPr>
                      <a:endParaRPr dirty="0">
                        <a:sym typeface="Helvetica"/>
                      </a:endParaRPr>
                    </a:p>
                    <a:p>
                      <a:pPr algn="l">
                        <a:defRPr sz="900"/>
                      </a:pPr>
                      <a:r>
                        <a:rPr dirty="0"/>
                        <a:t>0</a:t>
                      </a:r>
                      <a:r>
                        <a:rPr dirty="0">
                          <a:sym typeface="Helvetica"/>
                        </a:rPr>
                        <a:t>행 </a:t>
                      </a:r>
                      <a:r>
                        <a:rPr dirty="0"/>
                        <a:t>2</a:t>
                      </a:r>
                      <a:r>
                        <a:rPr dirty="0">
                          <a:sym typeface="Helvetica"/>
                        </a:rPr>
                        <a:t>행에서 </a:t>
                      </a:r>
                      <a:r>
                        <a:rPr dirty="0"/>
                        <a:t>1</a:t>
                      </a:r>
                      <a:r>
                        <a:rPr dirty="0">
                          <a:sym typeface="Helvetica"/>
                        </a:rPr>
                        <a:t>센서 </a:t>
                      </a:r>
                      <a:r>
                        <a:rPr dirty="0" err="1">
                          <a:sym typeface="Helvetica"/>
                        </a:rPr>
                        <a:t>라인트레이싱하는데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각도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조정을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위해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왼쪽으로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살짝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포인트턴을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주었다</a:t>
                      </a:r>
                      <a:r>
                        <a:rPr dirty="0"/>
                        <a:t>.</a:t>
                      </a:r>
                    </a:p>
                    <a:p>
                      <a:pPr algn="l">
                        <a:defRPr sz="900"/>
                      </a:pPr>
                      <a:endParaRPr dirty="0"/>
                    </a:p>
                    <a:p>
                      <a:pPr algn="l">
                        <a:defRPr sz="900"/>
                      </a:pPr>
                      <a:r>
                        <a:rPr dirty="0" err="1">
                          <a:sym typeface="Helvetica"/>
                        </a:rPr>
                        <a:t>격자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지점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인식하면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/>
                        <a:t>patchSave</a:t>
                      </a:r>
                      <a:r>
                        <a:rPr dirty="0" err="1">
                          <a:sym typeface="Helvetica"/>
                        </a:rPr>
                        <a:t>함수를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호출하여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/>
                        <a:t>S</a:t>
                      </a:r>
                      <a:r>
                        <a:rPr dirty="0" err="1">
                          <a:sym typeface="Helvetica"/>
                        </a:rPr>
                        <a:t>배열에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가중치를</a:t>
                      </a:r>
                      <a:r>
                        <a:rPr dirty="0">
                          <a:sym typeface="Helvetica"/>
                        </a:rPr>
                        <a:t> </a:t>
                      </a:r>
                      <a:r>
                        <a:rPr dirty="0" err="1">
                          <a:sym typeface="Helvetica"/>
                        </a:rPr>
                        <a:t>저장한다</a:t>
                      </a:r>
                      <a:r>
                        <a:rPr dirty="0"/>
                        <a:t>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sz="1300" b="1" spc="-5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53" name="object 2"/>
          <p:cNvSpPr txBox="1"/>
          <p:nvPr/>
        </p:nvSpPr>
        <p:spPr>
          <a:xfrm>
            <a:off x="457199" y="999752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sz="2000" b="1" spc="15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r>
              <a:t>go_nosave</a:t>
            </a:r>
          </a:p>
        </p:txBody>
      </p:sp>
      <p:pic>
        <p:nvPicPr>
          <p:cNvPr id="254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14600"/>
            <a:ext cx="3870763" cy="3710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그림 7" descr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9228"/>
            <a:ext cx="3965000" cy="526333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2800" b="1">
                <a:solidFill>
                  <a:srgbClr val="FFFFFF"/>
                </a:solidFill>
              </a:defRPr>
            </a:pPr>
            <a:r>
              <a:t>Ⅰ.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sp>
        <p:nvSpPr>
          <p:cNvPr id="257" name="TextBox 12"/>
          <p:cNvSpPr txBox="1"/>
          <p:nvPr/>
        </p:nvSpPr>
        <p:spPr>
          <a:xfrm>
            <a:off x="491569" y="1345048"/>
            <a:ext cx="3873561" cy="1248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400" b="1">
                <a:solidFill>
                  <a:srgbClr val="254061"/>
                </a:solidFill>
              </a:defRPr>
            </a:pPr>
            <a:r>
              <a:t>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각 격자를 확인한 상태에서 단지 움직이기 위해 </a:t>
            </a:r>
            <a:r>
              <a:t>go()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함수를 사용하면 불필요하게 패치를 저장</a:t>
            </a:r>
          </a:p>
          <a:p>
            <a:pPr algn="just">
              <a:defRPr sz="1000" b="1">
                <a:solidFill>
                  <a:srgbClr val="254061"/>
                </a:solidFill>
              </a:defRPr>
            </a:pP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1400" b="1">
                <a:solidFill>
                  <a:srgbClr val="254061"/>
                </a:solidFill>
              </a:defRPr>
            </a:pPr>
            <a:r>
              <a:t>→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도착점에서 이동점으로 움직일 때 </a:t>
            </a:r>
            <a:r>
              <a:t>patchSave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를 하지 않으며 라인 트레이싱을 하기 위한 함수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lnDef>
    <a:txDef>
      <a:spPr>
        <a:noFill/>
        <a:ln w="12700" cap="flat">
          <a:noFill/>
          <a:miter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FontTx/>
          <a:buNone/>
          <a:defRPr kumimoji="0" sz="1800" b="0" i="0" u="none" strike="noStrike" cap="none" spc="0" normalizeH="0" baseline="0">
            <a:solidFill>
              <a:srgbClr val="000000"/>
            </a:solidFill>
            <a:effectLst/>
            <a:uFillTx/>
          </a:defRPr>
        </a:lvl9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2268</Words>
  <Application>Microsoft Office PowerPoint</Application>
  <PresentationFormat>화면 슬라이드 쇼(4:3)</PresentationFormat>
  <Paragraphs>519</Paragraphs>
  <Slides>24</Slides>
  <Notes>10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Helvetica</vt:lpstr>
      <vt:lpstr>Office Theme</vt:lpstr>
      <vt:lpstr>과제중심수업#2</vt:lpstr>
      <vt:lpstr>PowerPoint 프레젠테이션</vt:lpstr>
      <vt:lpstr>1) 1단계 과제 시연 영상(5배속)</vt:lpstr>
      <vt:lpstr>1) 1단계 과제 지도출력 &amp; 점수출력</vt:lpstr>
      <vt:lpstr>2) 과제 핵심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1) 2단계 과제 시연 영상(5배속)</vt:lpstr>
      <vt:lpstr>1) 2단계 과제 지도출력 &amp; 점수출력</vt:lpstr>
      <vt:lpstr>2) 과제 핵심</vt:lpstr>
      <vt:lpstr>2) 과제 핵심</vt:lpstr>
      <vt:lpstr>PowerPoint 프레젠테이션</vt:lpstr>
      <vt:lpstr>PowerPoint 프레젠테이션</vt:lpstr>
      <vt:lpstr>PowerPoint 프레젠테이션</vt:lpstr>
      <vt:lpstr>PowerPoint 프레젠테이션</vt:lpstr>
      <vt:lpstr>Thank you for listening!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과제중심수업#2</dc:title>
  <dc:creator>Hayeong Shin</dc:creator>
  <cp:lastModifiedBy>신하영</cp:lastModifiedBy>
  <cp:revision>22</cp:revision>
  <dcterms:modified xsi:type="dcterms:W3CDTF">2022-12-06T05:34:48Z</dcterms:modified>
  <cp:version/>
</cp:coreProperties>
</file>